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314"/>
    <a:srgbClr val="A3FBBD"/>
    <a:srgbClr val="0F9D58"/>
    <a:srgbClr val="2F292B"/>
    <a:srgbClr val="96BAC9"/>
    <a:srgbClr val="CBCD7D"/>
    <a:srgbClr val="6C7D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9"/>
    <p:restoredTop sz="80269" autoAdjust="0"/>
  </p:normalViewPr>
  <p:slideViewPr>
    <p:cSldViewPr snapToGrid="0">
      <p:cViewPr varScale="1">
        <p:scale>
          <a:sx n="85" d="100"/>
          <a:sy n="85" d="100"/>
        </p:scale>
        <p:origin x="654"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9" d="100"/>
          <a:sy n="139" d="100"/>
        </p:scale>
        <p:origin x="45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87152-C7D4-7FCE-7B23-EE3FBA0C1A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414864-5529-BE94-D2D8-2C47EB24B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BF8ADF-E2FF-B247-91D8-65DE797D65BD}" type="datetimeFigureOut">
              <a:rPr lang="en-US" smtClean="0"/>
              <a:t>10/26/2023</a:t>
            </a:fld>
            <a:endParaRPr lang="en-US"/>
          </a:p>
        </p:txBody>
      </p:sp>
      <p:sp>
        <p:nvSpPr>
          <p:cNvPr id="4" name="Footer Placeholder 3">
            <a:extLst>
              <a:ext uri="{FF2B5EF4-FFF2-40B4-BE49-F238E27FC236}">
                <a16:creationId xmlns:a16="http://schemas.microsoft.com/office/drawing/2014/main" id="{C597DAD0-4942-56FB-9065-599515B62E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CE3170-2411-AD23-77E5-B2A837FAE9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50CD40-BD09-0946-877F-3F11CE20F350}" type="slidenum">
              <a:rPr lang="en-US" smtClean="0"/>
              <a:t>‹#›</a:t>
            </a:fld>
            <a:endParaRPr lang="en-US"/>
          </a:p>
        </p:txBody>
      </p:sp>
    </p:spTree>
    <p:extLst>
      <p:ext uri="{BB962C8B-B14F-4D97-AF65-F5344CB8AC3E}">
        <p14:creationId xmlns:p14="http://schemas.microsoft.com/office/powerpoint/2010/main" val="3242013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F10DF-5F6F-FB45-89FC-53395CABEE01}"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742B7-AB54-C44E-B915-C2BB5C66FFBD}" type="slidenum">
              <a:rPr lang="en-US" smtClean="0"/>
              <a:t>‹#›</a:t>
            </a:fld>
            <a:endParaRPr lang="en-US"/>
          </a:p>
        </p:txBody>
      </p:sp>
    </p:spTree>
    <p:extLst>
      <p:ext uri="{BB962C8B-B14F-4D97-AF65-F5344CB8AC3E}">
        <p14:creationId xmlns:p14="http://schemas.microsoft.com/office/powerpoint/2010/main" val="1297195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bc.com/culture/article/20160217-the-london-that-could-have-be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tsandculture.google.com/incognito/asset/illustration-of-the-roman-city-and-fort-peter-froste/ygFglPym3qyxWw?hl=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ola.org.uk/londinium-new-map-and-guide-roman-lond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ayersoflondon.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useumoflondon.org.uk/Resources/learning/targettudors/city/object.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ollections.museumoflondon.org.uk/online/object/104949.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useumoflondon.org.uk/Resources/learning/targettudors/city/object.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ollections.museumoflondon.org.uk/online/object/104948.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Copperplate_map_of_London#/media/File:Braun_London_UBHD.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ollections.vam.ac.uk/item/O136031/print-collection-map-unknow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llections.museumoflondon.org.uk/online/object/102171.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llections.museumoflondon.org.uk/online/object/435893.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742B7-AB54-C44E-B915-C2BB5C66FFBD}" type="slidenum">
              <a:rPr lang="en-US" smtClean="0"/>
              <a:t>1</a:t>
            </a:fld>
            <a:endParaRPr lang="en-US"/>
          </a:p>
        </p:txBody>
      </p:sp>
    </p:spTree>
    <p:extLst>
      <p:ext uri="{BB962C8B-B14F-4D97-AF65-F5344CB8AC3E}">
        <p14:creationId xmlns:p14="http://schemas.microsoft.com/office/powerpoint/2010/main" val="3610127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888383"/>
                </a:solidFill>
                <a:effectLst/>
                <a:latin typeface="Catamaran"/>
              </a:rPr>
              <a:t>‘Wren's plan for rebuilding London after Great Fire of London </a:t>
            </a:r>
            <a:r>
              <a:rPr lang="en-GB" b="1" i="0" dirty="0">
                <a:solidFill>
                  <a:srgbClr val="212529"/>
                </a:solidFill>
                <a:effectLst/>
                <a:latin typeface="Roboto Condensed" panose="020F0502020204030204" pitchFamily="2" charset="0"/>
              </a:rPr>
              <a:t>after the dreadful conflagration in 1666’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Montserrat" pitchFamily="2" charset="77"/>
              </a:rPr>
              <a:t>© Museum of London</a:t>
            </a:r>
            <a:endParaRPr lang="en-GB" b="1" i="0" dirty="0">
              <a:solidFill>
                <a:srgbClr val="212529"/>
              </a:solidFill>
              <a:effectLst/>
              <a:latin typeface="Roboto Condensed" panose="020F050202020403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529"/>
                </a:solidFill>
                <a:effectLst/>
                <a:latin typeface="Roboto Condensed" panose="020F0502020204030204" pitchFamily="2" charset="0"/>
              </a:rPr>
              <a:t>Sources: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https://www.bbc.com/culture/article/20160217-the-london-that-could-have-been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888383"/>
              </a:solidFill>
              <a:effectLst/>
              <a:latin typeface="Catamar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niversLTStd"/>
              </a:rPr>
              <a:t>Just six days after the fire, Wren showed his rebuilding plan to the King, Charles II - </a:t>
            </a:r>
            <a:r>
              <a:rPr lang="en-GB" b="0" i="0" dirty="0">
                <a:solidFill>
                  <a:srgbClr val="514641"/>
                </a:solidFill>
                <a:effectLst/>
                <a:latin typeface="Verdana" panose="020B0604030504040204" pitchFamily="34" charset="0"/>
              </a:rPr>
              <a:t>he was among the first to submit a proposal after the catastrophe. </a:t>
            </a:r>
            <a:r>
              <a:rPr lang="en-GB" b="0" i="0" dirty="0">
                <a:solidFill>
                  <a:srgbClr val="4D4D49"/>
                </a:solidFill>
                <a:effectLst/>
                <a:latin typeface="ReithSerif"/>
              </a:rPr>
              <a:t>Five different architects drew up plans to rebuild the city – none of which were followed.</a:t>
            </a:r>
            <a:endParaRPr lang="en-GB" b="0" i="0" dirty="0">
              <a:solidFill>
                <a:srgbClr val="FFFFFF"/>
              </a:solidFill>
              <a:effectLst/>
              <a:latin typeface="Gza-SeminegraItalic"/>
            </a:endParaRPr>
          </a:p>
          <a:p>
            <a:pPr algn="l"/>
            <a:endParaRPr lang="en-GB" b="0" i="0" dirty="0">
              <a:solidFill>
                <a:srgbClr val="514641"/>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Gza-SeminegraItalic"/>
              </a:rPr>
              <a:t>Wren’s plan proposed long, wide streets, </a:t>
            </a:r>
            <a:r>
              <a:rPr lang="en-GB" b="0" i="0" dirty="0">
                <a:solidFill>
                  <a:srgbClr val="FFFFFF"/>
                </a:solidFill>
                <a:effectLst/>
                <a:latin typeface="UniversLTStd"/>
              </a:rPr>
              <a:t>a canal for the Fleet River, a straight quayside and large squares. The buildings were in neat blocks, while t</a:t>
            </a:r>
            <a:r>
              <a:rPr lang="en-GB" b="0" i="0" dirty="0">
                <a:solidFill>
                  <a:srgbClr val="514641"/>
                </a:solidFill>
                <a:effectLst/>
                <a:latin typeface="Verdana" panose="020B0604030504040204" pitchFamily="34" charset="0"/>
              </a:rPr>
              <a:t>he narrow streets that had helped spread the fires have been replaced by monumental avenues radiating from piazzas. T</a:t>
            </a:r>
            <a:r>
              <a:rPr lang="en-GB" b="0" i="0" dirty="0">
                <a:solidFill>
                  <a:srgbClr val="444444"/>
                </a:solidFill>
                <a:effectLst/>
                <a:latin typeface="ReithSans"/>
              </a:rPr>
              <a:t>wo diagonal boulevards cut across a grid of handsome, stone-fronted streets leading to and from a grand new Royal Exchange and an imposing new St Paul’s Cathedral. These two buildings would have been the Roman basilica and temple of their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Univers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niversLTStd"/>
              </a:rPr>
              <a:t>Wren’s design was never built but some elements of it were used, such as improvements to the quayside by the Thames.</a:t>
            </a:r>
          </a:p>
          <a:p>
            <a:pPr algn="l"/>
            <a:endParaRPr lang="en-GB" b="0" i="0" dirty="0">
              <a:solidFill>
                <a:srgbClr val="FFFFFF"/>
              </a:solidFill>
              <a:effectLst/>
              <a:latin typeface="UniversLTStd"/>
            </a:endParaRPr>
          </a:p>
          <a:p>
            <a:pPr algn="l"/>
            <a:endParaRPr lang="en-GB" b="0" i="0" dirty="0">
              <a:solidFill>
                <a:srgbClr val="FFFFFF"/>
              </a:solidFill>
              <a:effectLst/>
              <a:latin typeface="UniversLTStd"/>
            </a:endParaRPr>
          </a:p>
          <a:p>
            <a:endParaRPr lang="en-US" dirty="0"/>
          </a:p>
        </p:txBody>
      </p:sp>
      <p:sp>
        <p:nvSpPr>
          <p:cNvPr id="4" name="Slide Number Placeholder 3"/>
          <p:cNvSpPr>
            <a:spLocks noGrp="1"/>
          </p:cNvSpPr>
          <p:nvPr>
            <p:ph type="sldNum" sz="quarter" idx="5"/>
          </p:nvPr>
        </p:nvSpPr>
        <p:spPr/>
        <p:txBody>
          <a:bodyPr/>
          <a:lstStyle/>
          <a:p>
            <a:fld id="{46D742B7-AB54-C44E-B915-C2BB5C66FFBD}" type="slidenum">
              <a:rPr lang="en-US" smtClean="0"/>
              <a:t>10</a:t>
            </a:fld>
            <a:endParaRPr lang="en-US"/>
          </a:p>
        </p:txBody>
      </p:sp>
    </p:spTree>
    <p:extLst>
      <p:ext uri="{BB962C8B-B14F-4D97-AF65-F5344CB8AC3E}">
        <p14:creationId xmlns:p14="http://schemas.microsoft.com/office/powerpoint/2010/main" val="145806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City Churches of the Square 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b="1" dirty="0"/>
              <a:t>https://www.london-city-churches.org.uk/map_of_churches.html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map shows the 48 churches in the City of London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99"/>
                </a:solidFill>
                <a:effectLst/>
                <a:latin typeface="verdana" panose="020B0604030504040204" pitchFamily="34" charset="0"/>
              </a:rPr>
              <a:t>There were 110 parish churches, as well as Livery Company, civic and private chapels, in the City in 1666; 80 were destroyed in the Great Fire, of which 51 were subsequently rebuilt under the direction of Sir Christopher Wren and his office. Some 48 survive today within or near the boundaries of the modern City of London. Together they illustrate an extraordinary breadth of architectural history from the magnificent Norman Choir of St Bartholomew the Great and humble St </a:t>
            </a:r>
            <a:r>
              <a:rPr lang="en-GB" b="0" i="0" dirty="0" err="1">
                <a:solidFill>
                  <a:srgbClr val="000099"/>
                </a:solidFill>
                <a:effectLst/>
                <a:latin typeface="verdana" panose="020B0604030504040204" pitchFamily="34" charset="0"/>
              </a:rPr>
              <a:t>Ethelburga</a:t>
            </a:r>
            <a:r>
              <a:rPr lang="en-GB" b="0" i="0" dirty="0">
                <a:solidFill>
                  <a:srgbClr val="000099"/>
                </a:solidFill>
                <a:effectLst/>
                <a:latin typeface="verdana" panose="020B0604030504040204" pitchFamily="34" charset="0"/>
              </a:rPr>
              <a:t>, through the unusual transitional design of St Katharine Cree of the 1630s, to Wren's classical masterpieces, Nicholas Hawksmoor's St Mary </a:t>
            </a:r>
            <a:r>
              <a:rPr lang="en-GB" b="0" i="0" dirty="0" err="1">
                <a:solidFill>
                  <a:srgbClr val="000099"/>
                </a:solidFill>
                <a:effectLst/>
                <a:latin typeface="verdana" panose="020B0604030504040204" pitchFamily="34" charset="0"/>
              </a:rPr>
              <a:t>Woolnoth</a:t>
            </a:r>
            <a:r>
              <a:rPr lang="en-GB" b="0" i="0" dirty="0">
                <a:solidFill>
                  <a:srgbClr val="000099"/>
                </a:solidFill>
                <a:effectLst/>
                <a:latin typeface="verdana" panose="020B0604030504040204" pitchFamily="34" charset="0"/>
              </a:rPr>
              <a:t> and the late Georgian Gothic Revival of St Bartholomew the Less and St Dunstan-in-the-West.</a:t>
            </a:r>
            <a:endParaRPr lang="en-GB" dirty="0"/>
          </a:p>
        </p:txBody>
      </p:sp>
      <p:sp>
        <p:nvSpPr>
          <p:cNvPr id="4" name="Slide Number Placeholder 3"/>
          <p:cNvSpPr>
            <a:spLocks noGrp="1"/>
          </p:cNvSpPr>
          <p:nvPr>
            <p:ph type="sldNum" sz="quarter" idx="5"/>
          </p:nvPr>
        </p:nvSpPr>
        <p:spPr/>
        <p:txBody>
          <a:bodyPr/>
          <a:lstStyle/>
          <a:p>
            <a:fld id="{46D742B7-AB54-C44E-B915-C2BB5C66FFBD}" type="slidenum">
              <a:rPr lang="en-US" smtClean="0"/>
              <a:t>11</a:t>
            </a:fld>
            <a:endParaRPr lang="en-US"/>
          </a:p>
        </p:txBody>
      </p:sp>
    </p:spTree>
    <p:extLst>
      <p:ext uri="{BB962C8B-B14F-4D97-AF65-F5344CB8AC3E}">
        <p14:creationId xmlns:p14="http://schemas.microsoft.com/office/powerpoint/2010/main" val="177156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London today: our walking route and stopping point for </a:t>
            </a:r>
            <a:r>
              <a:rPr lang="en-US" sz="1200" b="1" dirty="0">
                <a:solidFill>
                  <a:srgbClr val="2F292B"/>
                </a:solidFill>
                <a:latin typeface="Montserrat" pitchFamily="2" charset="77"/>
              </a:rPr>
              <a:t>BUILDING LONDON: ROMANS, WREN AND LONDON TODAY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b="1" dirty="0"/>
              <a:t>Google Maps</a:t>
            </a:r>
          </a:p>
          <a:p>
            <a:pPr algn="l"/>
            <a:endParaRPr lang="en-GB" b="0" i="0" dirty="0">
              <a:solidFill>
                <a:srgbClr val="FFFFFF"/>
              </a:solidFill>
              <a:effectLst/>
              <a:latin typeface="Gza-SeminegraItalic"/>
            </a:endParaRPr>
          </a:p>
          <a:p>
            <a:pPr algn="l"/>
            <a:r>
              <a:rPr lang="en-GB" b="0" i="0" dirty="0">
                <a:solidFill>
                  <a:srgbClr val="FFFFFF"/>
                </a:solidFill>
                <a:effectLst/>
                <a:latin typeface="Gza-SeminegraItalic"/>
              </a:rPr>
              <a:t>We recommend using Google Earth and other online mapping resources to look at the City of London area and put it in context of your own local area.</a:t>
            </a:r>
          </a:p>
        </p:txBody>
      </p:sp>
      <p:sp>
        <p:nvSpPr>
          <p:cNvPr id="4" name="Slide Number Placeholder 3"/>
          <p:cNvSpPr>
            <a:spLocks noGrp="1"/>
          </p:cNvSpPr>
          <p:nvPr>
            <p:ph type="sldNum" sz="quarter" idx="5"/>
          </p:nvPr>
        </p:nvSpPr>
        <p:spPr/>
        <p:txBody>
          <a:bodyPr/>
          <a:lstStyle/>
          <a:p>
            <a:fld id="{46D742B7-AB54-C44E-B915-C2BB5C66FFBD}" type="slidenum">
              <a:rPr lang="en-US" smtClean="0"/>
              <a:t>12</a:t>
            </a:fld>
            <a:endParaRPr lang="en-US"/>
          </a:p>
        </p:txBody>
      </p:sp>
    </p:spTree>
    <p:extLst>
      <p:ext uri="{BB962C8B-B14F-4D97-AF65-F5344CB8AC3E}">
        <p14:creationId xmlns:p14="http://schemas.microsoft.com/office/powerpoint/2010/main" val="3889137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spc="5" dirty="0">
                <a:solidFill>
                  <a:srgbClr val="000000"/>
                </a:solidFill>
                <a:effectLst/>
                <a:latin typeface="Montserrat" pitchFamily="2" charset="0"/>
              </a:rPr>
              <a:t>Illustration of the Roman City and fort</a:t>
            </a:r>
            <a:endParaRPr lang="en-GB" sz="1800" b="0" i="0" u="none" strike="noStrike" dirty="0">
              <a:solidFill>
                <a:srgbClr val="000000"/>
              </a:solidFill>
              <a:effectLst/>
              <a:latin typeface="Montserrat" pitchFamily="2" charset="0"/>
            </a:endParaRPr>
          </a:p>
          <a:p>
            <a:pPr algn="l"/>
            <a:r>
              <a:rPr lang="en-GB" sz="1800" b="0" i="0" u="none" strike="noStrike" spc="20" dirty="0">
                <a:solidFill>
                  <a:srgbClr val="000000"/>
                </a:solidFill>
                <a:effectLst/>
                <a:latin typeface="Montserrat" pitchFamily="2" charset="0"/>
              </a:rPr>
              <a:t>Creator: Peter </a:t>
            </a:r>
            <a:r>
              <a:rPr lang="en-GB" sz="1800" b="0" i="0" u="none" strike="noStrike" spc="20" dirty="0" err="1">
                <a:solidFill>
                  <a:srgbClr val="000000"/>
                </a:solidFill>
                <a:effectLst/>
                <a:latin typeface="Montserrat" pitchFamily="2" charset="0"/>
              </a:rPr>
              <a:t>Froste</a:t>
            </a:r>
            <a:r>
              <a:rPr lang="en-GB" sz="1800" b="0" i="0" u="none" strike="noStrike" spc="20" dirty="0">
                <a:solidFill>
                  <a:srgbClr val="000000"/>
                </a:solidFill>
                <a:effectLst/>
                <a:latin typeface="Montserrat" pitchFamily="2" charset="0"/>
              </a:rPr>
              <a:t>, 1996</a:t>
            </a:r>
            <a:endParaRPr lang="en-GB" sz="1800" b="0" i="0" u="none" strike="noStrike" dirty="0">
              <a:solidFill>
                <a:srgbClr val="000000"/>
              </a:solidFill>
              <a:effectLst/>
              <a:latin typeface="Montserrat" pitchFamily="2" charset="0"/>
            </a:endParaRPr>
          </a:p>
          <a:p>
            <a:pPr algn="l"/>
            <a:r>
              <a:rPr lang="en-GB" sz="1800" b="0" i="0" u="none" strike="noStrike" dirty="0" err="1">
                <a:solidFill>
                  <a:srgbClr val="000000"/>
                </a:solidFill>
                <a:effectLst/>
                <a:latin typeface="Montserrat" pitchFamily="2" charset="0"/>
              </a:rPr>
              <a:t>Londinium</a:t>
            </a:r>
            <a:r>
              <a:rPr lang="en-GB" sz="1800" b="0" i="0" u="none" strike="noStrike" dirty="0">
                <a:solidFill>
                  <a:srgbClr val="000000"/>
                </a:solidFill>
                <a:effectLst/>
                <a:latin typeface="Montserrat" pitchFamily="2" charset="0"/>
              </a:rPr>
              <a:t> - Roman London in AD 200</a:t>
            </a:r>
          </a:p>
          <a:p>
            <a:pPr>
              <a:lnSpc>
                <a:spcPct val="107000"/>
              </a:lnSpc>
              <a:spcAft>
                <a:spcPts val="800"/>
              </a:spcAft>
            </a:pPr>
            <a:r>
              <a:rPr lang="en-GB" sz="1800" b="0" i="0" u="none" strike="noStrike" spc="15" dirty="0">
                <a:solidFill>
                  <a:srgbClr val="000000"/>
                </a:solidFill>
                <a:effectLst/>
                <a:latin typeface="Montserrat" pitchFamily="2" charset="0"/>
              </a:rPr>
              <a:t>© MOLA (Museum of London Archaeology) </a:t>
            </a:r>
          </a:p>
          <a:p>
            <a:pPr>
              <a:lnSpc>
                <a:spcPct val="107000"/>
              </a:lnSpc>
              <a:spcAft>
                <a:spcPts val="800"/>
              </a:spcAft>
            </a:pPr>
            <a:r>
              <a:rPr lang="en-GB" sz="1800" b="0" i="0" u="none" strike="noStrike" spc="15" dirty="0">
                <a:solidFill>
                  <a:srgbClr val="000000"/>
                </a:solidFill>
                <a:effectLst/>
                <a:latin typeface="Montserrat" pitchFamily="2" charset="0"/>
              </a:rPr>
              <a:t>Source: </a:t>
            </a: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https://artsandculture.google.com/incognito/asset/illustration-of-the-roman-city-and-fort-peter-froste/ygFglPym3qyxWw?hl=en</a:t>
            </a:r>
            <a:endParaRPr lang="en-GB" sz="1800" b="1" dirty="0">
              <a:effectLst/>
              <a:latin typeface="Montserrat" pitchFamily="2" charset="0"/>
              <a:ea typeface="Calibri" panose="020F0502020204030204" pitchFamily="34" charset="0"/>
              <a:cs typeface="Times New Roman" panose="02020603050405020304" pitchFamily="18" charset="0"/>
            </a:endParaRPr>
          </a:p>
          <a:p>
            <a:pPr algn="l"/>
            <a:endParaRPr lang="en-GB" sz="1800" b="0" i="0" u="sng" strike="noStrike" spc="20" dirty="0">
              <a:solidFill>
                <a:srgbClr val="0000FF"/>
              </a:solidFill>
              <a:effectLst/>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itchFamily="2" charset="0"/>
              </a:rPr>
              <a:t>This illustration shows an artists impression of how </a:t>
            </a:r>
            <a:r>
              <a:rPr lang="en-GB" sz="1800" dirty="0" err="1">
                <a:latin typeface="Montserrat" pitchFamily="2" charset="0"/>
              </a:rPr>
              <a:t>Londinium</a:t>
            </a:r>
            <a:r>
              <a:rPr lang="en-GB" sz="1800" dirty="0">
                <a:latin typeface="Montserrat" pitchFamily="2" charset="0"/>
              </a:rPr>
              <a:t> may have looked in </a:t>
            </a:r>
            <a:r>
              <a:rPr lang="en-GB" sz="1800" dirty="0">
                <a:highlight>
                  <a:srgbClr val="FFFF00"/>
                </a:highlight>
                <a:latin typeface="Montserrat" pitchFamily="2" charset="0"/>
              </a:rPr>
              <a:t>AD 200, b</a:t>
            </a:r>
            <a:r>
              <a:rPr lang="en-GB" sz="1800" dirty="0">
                <a:latin typeface="Montserrat" pitchFamily="2" charset="0"/>
              </a:rPr>
              <a:t>ased on archaeological evidence for the road plan and some key buildings.</a:t>
            </a:r>
            <a:endParaRPr lang="en-GB" sz="1800" b="0" i="0" u="none" strike="noStrike" dirty="0">
              <a:solidFill>
                <a:srgbClr val="000000"/>
              </a:solidFill>
              <a:effectLst/>
              <a:latin typeface="Montserrat" pitchFamily="2" charset="0"/>
            </a:endParaRPr>
          </a:p>
          <a:p>
            <a:endParaRPr lang="en-US" dirty="0"/>
          </a:p>
        </p:txBody>
      </p:sp>
      <p:sp>
        <p:nvSpPr>
          <p:cNvPr id="4" name="Slide Number Placeholder 3"/>
          <p:cNvSpPr>
            <a:spLocks noGrp="1"/>
          </p:cNvSpPr>
          <p:nvPr>
            <p:ph type="sldNum" sz="quarter" idx="5"/>
          </p:nvPr>
        </p:nvSpPr>
        <p:spPr/>
        <p:txBody>
          <a:bodyPr/>
          <a:lstStyle/>
          <a:p>
            <a:fld id="{46D742B7-AB54-C44E-B915-C2BB5C66FFBD}" type="slidenum">
              <a:rPr lang="en-US" smtClean="0"/>
              <a:t>2</a:t>
            </a:fld>
            <a:endParaRPr lang="en-US"/>
          </a:p>
        </p:txBody>
      </p:sp>
    </p:spTree>
    <p:extLst>
      <p:ext uri="{BB962C8B-B14F-4D97-AF65-F5344CB8AC3E}">
        <p14:creationId xmlns:p14="http://schemas.microsoft.com/office/powerpoint/2010/main" val="392458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spc="5" dirty="0">
                <a:solidFill>
                  <a:srgbClr val="000000"/>
                </a:solidFill>
                <a:effectLst/>
                <a:latin typeface="Montserrat" pitchFamily="2" charset="0"/>
              </a:rPr>
              <a:t>Map of Roman London imposed on a modern street plan</a:t>
            </a:r>
          </a:p>
          <a:p>
            <a:pPr algn="l"/>
            <a:r>
              <a:rPr lang="en-GB" sz="1200" b="0" i="0" u="none" strike="noStrike" spc="20" dirty="0">
                <a:solidFill>
                  <a:srgbClr val="000000"/>
                </a:solidFill>
                <a:effectLst/>
                <a:latin typeface="Montserrat" pitchFamily="2" charset="0"/>
              </a:rPr>
              <a:t>Creator: </a:t>
            </a:r>
            <a:r>
              <a:rPr lang="en-GB" sz="1200" b="0" i="0" u="none" strike="noStrike" spc="15" dirty="0">
                <a:solidFill>
                  <a:srgbClr val="000000"/>
                </a:solidFill>
                <a:effectLst/>
                <a:latin typeface="Montserrat" pitchFamily="2" charset="0"/>
              </a:rPr>
              <a:t>Museum of London Archaeology</a:t>
            </a:r>
            <a:endParaRPr lang="en-GB" sz="1200" b="0" i="0" u="none" strike="noStrike" dirty="0">
              <a:solidFill>
                <a:srgbClr val="000000"/>
              </a:solidFill>
              <a:effectLst/>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 MOLA (Museum of London Archaeology)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Source:  </a:t>
            </a: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https://www.mola.org.uk/londinium-new-map-and-guide-roman-london</a:t>
            </a:r>
            <a:endParaRPr lang="en-GB" sz="1800" dirty="0">
              <a:effectLst/>
              <a:latin typeface="Montserrat" pitchFamily="2" charset="0"/>
              <a:ea typeface="Calibri" panose="020F0502020204030204" pitchFamily="34" charset="0"/>
              <a:cs typeface="Times New Roman" panose="02020603050405020304" pitchFamily="18" charset="0"/>
            </a:endParaRPr>
          </a:p>
          <a:p>
            <a:pPr algn="l"/>
            <a:endParaRPr lang="en-GB" b="0" i="0" dirty="0">
              <a:solidFill>
                <a:srgbClr val="352E28"/>
              </a:solidFill>
              <a:effectLst/>
              <a:latin typeface="Montserrat" pitchFamily="2" charset="0"/>
            </a:endParaRPr>
          </a:p>
          <a:p>
            <a:r>
              <a:rPr lang="en-GB" b="0" i="0" dirty="0">
                <a:solidFill>
                  <a:srgbClr val="352E28"/>
                </a:solidFill>
                <a:effectLst/>
                <a:latin typeface="Montserrat" pitchFamily="2" charset="0"/>
              </a:rPr>
              <a:t>This map graphically presents MOLA’s most up-to-date knowledge of that lost world: the Roman city’s topography, plan and appearance, including its roads, waterfronts, public buildings, houses and defences. Roman remains are accurately located and superimposed on the modern street plan, with visible features indicated. </a:t>
            </a:r>
          </a:p>
          <a:p>
            <a:endParaRPr lang="en-GB" b="0" i="0" dirty="0">
              <a:solidFill>
                <a:srgbClr val="352E28"/>
              </a:solidFill>
              <a:effectLst/>
              <a:latin typeface="Montserrat" pitchFamily="2" charset="0"/>
            </a:endParaRPr>
          </a:p>
          <a:p>
            <a:r>
              <a:rPr lang="en-GB" b="0" i="0" dirty="0">
                <a:solidFill>
                  <a:srgbClr val="352E28"/>
                </a:solidFill>
                <a:effectLst/>
                <a:latin typeface="Montserrat" pitchFamily="2" charset="0"/>
              </a:rPr>
              <a:t>Londinium was founded by the Romans nearly 2000 years ago, shortly before AD 50. Roman London was built on a ‘green-field’ site which is now occupied by the City of London and north Southwark. The early frontier town was an immediate success and was occupied for almost four centuries. For much of this time Londinium thrived, despite disasters that included destruction at the hands of Boudicca, widespread fires, economic problems and political crises. Although abandoned in the 5th century, Londinium’s layout determined the siting and shape of the medieval City of London and hence the modern metropolis.</a:t>
            </a:r>
            <a:br>
              <a:rPr lang="en-GB" dirty="0">
                <a:latin typeface="Montserrat" pitchFamily="2" charset="0"/>
              </a:rPr>
            </a:br>
            <a:br>
              <a:rPr lang="en-GB" dirty="0">
                <a:latin typeface="Montserrat" pitchFamily="2" charset="0"/>
              </a:rPr>
            </a:br>
            <a:r>
              <a:rPr lang="en-GB" b="0" i="0" dirty="0">
                <a:solidFill>
                  <a:srgbClr val="352E28"/>
                </a:solidFill>
                <a:effectLst/>
                <a:latin typeface="Montserrat" pitchFamily="2" charset="0"/>
              </a:rPr>
              <a:t>Over the centuries London’s ground surface has risen inexorably and as a result Roman streets and buildings lie buried up to 7m below the modern street level. </a:t>
            </a:r>
            <a:endParaRPr lang="en-GB" dirty="0">
              <a:latin typeface="Montserrat" pitchFamily="2" charset="0"/>
            </a:endParaRPr>
          </a:p>
        </p:txBody>
      </p:sp>
      <p:sp>
        <p:nvSpPr>
          <p:cNvPr id="4" name="Slide Number Placeholder 3"/>
          <p:cNvSpPr>
            <a:spLocks noGrp="1"/>
          </p:cNvSpPr>
          <p:nvPr>
            <p:ph type="sldNum" sz="quarter" idx="5"/>
          </p:nvPr>
        </p:nvSpPr>
        <p:spPr/>
        <p:txBody>
          <a:bodyPr/>
          <a:lstStyle/>
          <a:p>
            <a:fld id="{46D742B7-AB54-C44E-B915-C2BB5C66FFBD}" type="slidenum">
              <a:rPr lang="en-US" smtClean="0"/>
              <a:t>3</a:t>
            </a:fld>
            <a:endParaRPr lang="en-US"/>
          </a:p>
        </p:txBody>
      </p:sp>
    </p:spTree>
    <p:extLst>
      <p:ext uri="{BB962C8B-B14F-4D97-AF65-F5344CB8AC3E}">
        <p14:creationId xmlns:p14="http://schemas.microsoft.com/office/powerpoint/2010/main" val="413408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ontserrat" pitchFamily="2" charset="0"/>
              </a:rPr>
              <a:t>Londinium</a:t>
            </a:r>
          </a:p>
          <a:p>
            <a:pPr algn="l"/>
            <a:r>
              <a:rPr lang="en-GB" sz="1200" b="0" i="0" u="none" strike="noStrike" spc="20" dirty="0">
                <a:solidFill>
                  <a:srgbClr val="000000"/>
                </a:solidFill>
                <a:effectLst/>
                <a:latin typeface="Montserrat" pitchFamily="2" charset="0"/>
              </a:rPr>
              <a:t>Creator: </a:t>
            </a:r>
            <a:r>
              <a:rPr lang="en-GB" sz="1200" b="0" dirty="0">
                <a:solidFill>
                  <a:schemeClr val="bg1"/>
                </a:solidFill>
                <a:latin typeface="Montserrat" pitchFamily="2" charset="0"/>
              </a:rPr>
              <a:t>L</a:t>
            </a:r>
            <a:r>
              <a:rPr lang="en-GB" sz="1200" dirty="0">
                <a:solidFill>
                  <a:schemeClr val="bg1"/>
                </a:solidFill>
                <a:latin typeface="Montserrat" pitchFamily="2" charset="0"/>
              </a:rPr>
              <a:t>ayers of London </a:t>
            </a:r>
          </a:p>
          <a:p>
            <a:pPr algn="l"/>
            <a:r>
              <a:rPr lang="en-GB" sz="1200" b="0" i="0" u="none" strike="noStrike" spc="15" dirty="0">
                <a:solidFill>
                  <a:srgbClr val="000000"/>
                </a:solidFill>
                <a:effectLst/>
                <a:latin typeface="Montserrat" pitchFamily="2" charset="0"/>
              </a:rPr>
              <a:t>© </a:t>
            </a:r>
            <a:r>
              <a:rPr lang="en-GB" sz="1200" b="0" dirty="0">
                <a:solidFill>
                  <a:schemeClr val="bg1"/>
                </a:solidFill>
                <a:latin typeface="Montserrat" pitchFamily="2" charset="0"/>
              </a:rPr>
              <a:t>La</a:t>
            </a:r>
            <a:r>
              <a:rPr lang="en-GB" sz="1200" dirty="0">
                <a:solidFill>
                  <a:schemeClr val="bg1"/>
                </a:solidFill>
                <a:latin typeface="Montserrat" pitchFamily="2" charset="0"/>
              </a:rPr>
              <a:t>yers of London</a:t>
            </a:r>
          </a:p>
          <a:p>
            <a:pPr algn="l"/>
            <a:r>
              <a:rPr lang="en-GB" sz="1200" dirty="0">
                <a:solidFill>
                  <a:schemeClr val="bg1"/>
                </a:solidFill>
                <a:latin typeface="Montserrat" pitchFamily="2" charset="0"/>
              </a:rPr>
              <a:t>Source: </a:t>
            </a:r>
            <a:r>
              <a:rPr lang="en-GB" sz="1200" b="1" dirty="0">
                <a:latin typeface="Montserrat" pitchFamily="2" charset="0"/>
                <a:hlinkClick r:id="rId3"/>
              </a:rPr>
              <a:t>www.layersoflondon.org</a:t>
            </a:r>
            <a:endParaRPr lang="en-GB" sz="1200" b="1" dirty="0">
              <a:latin typeface="Montserrat" pitchFamily="2" charset="0"/>
            </a:endParaRPr>
          </a:p>
          <a:p>
            <a:pPr algn="l"/>
            <a:endParaRPr lang="en-GB" sz="1200" dirty="0">
              <a:solidFill>
                <a:schemeClr val="bg1"/>
              </a:solidFill>
              <a:latin typeface="Montserrat" pitchFamily="2" charset="0"/>
            </a:endParaRPr>
          </a:p>
          <a:p>
            <a:pPr algn="l"/>
            <a:r>
              <a:rPr lang="en-GB" sz="1200" b="0" dirty="0">
                <a:latin typeface="Montserrat" pitchFamily="2" charset="0"/>
              </a:rPr>
              <a:t>In this map the Roman walled city can be seen (overlaying a map of modern London). The bridge, main streets, fort, forum and amphitheatre are visible within the layout.</a:t>
            </a:r>
          </a:p>
          <a:p>
            <a:endParaRPr lang="en-GB" sz="1200" b="1" dirty="0">
              <a:latin typeface="Montserrat" pitchFamily="2" charset="0"/>
              <a:hlinkClick r:id="rId3"/>
            </a:endParaRPr>
          </a:p>
          <a:p>
            <a:r>
              <a:rPr lang="en-GB" sz="1200" b="0" dirty="0">
                <a:solidFill>
                  <a:schemeClr val="bg1"/>
                </a:solidFill>
                <a:latin typeface="Montserrat" pitchFamily="2" charset="0"/>
              </a:rPr>
              <a:t>L</a:t>
            </a:r>
            <a:r>
              <a:rPr lang="en-GB" sz="1200" dirty="0">
                <a:solidFill>
                  <a:schemeClr val="bg1"/>
                </a:solidFill>
                <a:latin typeface="Montserrat" pitchFamily="2" charset="0"/>
              </a:rPr>
              <a:t>ayers of London is an excellent online resource for exploring different maps of London. It is</a:t>
            </a:r>
            <a:r>
              <a:rPr lang="en-GB" sz="1200" b="1" dirty="0">
                <a:latin typeface="Montserrat" pitchFamily="2" charset="0"/>
              </a:rPr>
              <a:t> a </a:t>
            </a:r>
            <a:r>
              <a:rPr lang="en-GB" sz="1200" b="0" dirty="0">
                <a:latin typeface="Montserrat" pitchFamily="2" charset="0"/>
              </a:rPr>
              <a:t>free resource – providing online layers of maps of London through time, which can be faded in or out to show layers of how the city has changed across time. Pins provide information on key buildings.</a:t>
            </a:r>
            <a:endParaRPr lang="en-US" dirty="0"/>
          </a:p>
        </p:txBody>
      </p:sp>
      <p:sp>
        <p:nvSpPr>
          <p:cNvPr id="4" name="Slide Number Placeholder 3"/>
          <p:cNvSpPr>
            <a:spLocks noGrp="1"/>
          </p:cNvSpPr>
          <p:nvPr>
            <p:ph type="sldNum" sz="quarter" idx="5"/>
          </p:nvPr>
        </p:nvSpPr>
        <p:spPr/>
        <p:txBody>
          <a:bodyPr/>
          <a:lstStyle/>
          <a:p>
            <a:fld id="{46D742B7-AB54-C44E-B915-C2BB5C66FFBD}" type="slidenum">
              <a:rPr lang="en-US" smtClean="0"/>
              <a:t>4</a:t>
            </a:fld>
            <a:endParaRPr lang="en-US"/>
          </a:p>
        </p:txBody>
      </p:sp>
    </p:spTree>
    <p:extLst>
      <p:ext uri="{BB962C8B-B14F-4D97-AF65-F5344CB8AC3E}">
        <p14:creationId xmlns:p14="http://schemas.microsoft.com/office/powerpoint/2010/main" val="170319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Montserrat" pitchFamily="2" charset="0"/>
              </a:rPr>
              <a:t>The Copperplate Map of London</a:t>
            </a:r>
            <a:r>
              <a:rPr lang="en-GB" b="1" i="0" dirty="0">
                <a:solidFill>
                  <a:srgbClr val="2B3341"/>
                </a:solidFill>
                <a:effectLst/>
                <a:latin typeface="Montserrat" pitchFamily="2" charset="0"/>
              </a:rPr>
              <a:t>; The Assumption of the Virgin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 Museum of London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ID: </a:t>
            </a:r>
            <a:r>
              <a:rPr lang="en-GB" b="0" i="0" dirty="0">
                <a:solidFill>
                  <a:srgbClr val="2B3341"/>
                </a:solidFill>
                <a:effectLst/>
                <a:latin typeface="Montserrat" pitchFamily="2" charset="0"/>
              </a:rPr>
              <a:t>85.471</a:t>
            </a:r>
            <a:endParaRPr lang="en-GB" sz="1200" b="0" i="0" u="none" strike="noStrike" spc="15" dirty="0">
              <a:solidFill>
                <a:srgbClr val="000000"/>
              </a:solidFill>
              <a:effectLst/>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Source:  </a:t>
            </a: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https://www.museumoflondon.org.uk/Resources/learning/targettudors/city/object.html</a:t>
            </a:r>
            <a:endPar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4"/>
              </a:rPr>
              <a:t>https://collections.museumoflondon.org.uk/online/object/104949.html</a:t>
            </a:r>
            <a:endParaRPr lang="en-GB" sz="1800" b="1" dirty="0">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Montserrat" pitchFamily="2" charset="0"/>
              <a:ea typeface="Calibri" panose="020F0502020204030204" pitchFamily="34" charset="0"/>
              <a:cs typeface="Times New Roman" panose="02020603050405020304" pitchFamily="18" charset="0"/>
            </a:endParaRPr>
          </a:p>
          <a:p>
            <a:pPr algn="l">
              <a:buFont typeface="Arial" panose="020B0604020202020204" pitchFamily="34" charset="0"/>
              <a:buNone/>
            </a:pPr>
            <a:r>
              <a:rPr lang="en-GB" b="0" i="0" dirty="0">
                <a:solidFill>
                  <a:srgbClr val="2B3341"/>
                </a:solidFill>
                <a:effectLst/>
                <a:latin typeface="Montserrat" pitchFamily="2" charset="0"/>
              </a:rPr>
              <a:t>This is one of a set of copper printing plates that were used to produce a very detailed map of London – the earliest known map of the city. </a:t>
            </a:r>
          </a:p>
          <a:p>
            <a:pPr algn="l">
              <a:buFont typeface="Arial" panose="020B0604020202020204" pitchFamily="34" charset="0"/>
              <a:buNone/>
            </a:pPr>
            <a:endParaRPr lang="en-GB" b="0" i="0" dirty="0">
              <a:solidFill>
                <a:srgbClr val="2B3341"/>
              </a:solidFill>
              <a:effectLst/>
              <a:latin typeface="Montserrat" pitchFamily="2" charset="0"/>
            </a:endParaRPr>
          </a:p>
          <a:p>
            <a:pPr algn="l">
              <a:buFont typeface="Arial" panose="020B0604020202020204" pitchFamily="34" charset="0"/>
              <a:buNone/>
            </a:pPr>
            <a:r>
              <a:rPr lang="en-GB" b="0" i="0" dirty="0">
                <a:solidFill>
                  <a:srgbClr val="2B3341"/>
                </a:solidFill>
                <a:effectLst/>
                <a:latin typeface="Montserrat" pitchFamily="2" charset="0"/>
              </a:rPr>
              <a:t>This plate shows the eastern side of the City of London. It shows how crowded the City was. Various London streets can be seen, such as Cornhill and Gracechurch Street. As well as all the houses, streets, gardens and churches, you can see other details of daily life such as the water conduit at Cornhill. This was a public water pump or well where people would collect water everyday for use at home. If you had enough money, you could pay water bearers to provide you with water – you can see their tankards lined up by the well. They would walk round from house to house selling water everyday. </a:t>
            </a:r>
          </a:p>
          <a:p>
            <a:pPr algn="l">
              <a:buFont typeface="Arial" panose="020B0604020202020204" pitchFamily="34" charset="0"/>
              <a:buNone/>
            </a:pPr>
            <a:endParaRPr lang="en-GB" b="0" i="0" dirty="0">
              <a:solidFill>
                <a:srgbClr val="2B3341"/>
              </a:solidFill>
              <a:effectLst/>
              <a:latin typeface="Montserrat" pitchFamily="2" charset="0"/>
            </a:endParaRPr>
          </a:p>
          <a:p>
            <a:pPr algn="l"/>
            <a:r>
              <a:rPr lang="en-GB" b="1" i="0" dirty="0">
                <a:solidFill>
                  <a:srgbClr val="2B3341"/>
                </a:solidFill>
                <a:effectLst/>
                <a:latin typeface="Montserrat" pitchFamily="2" charset="0"/>
              </a:rPr>
              <a:t>How was the map made?</a:t>
            </a:r>
          </a:p>
          <a:p>
            <a:pPr algn="l"/>
            <a:r>
              <a:rPr lang="en-GB" b="0" i="0" dirty="0">
                <a:solidFill>
                  <a:srgbClr val="2B3341"/>
                </a:solidFill>
                <a:effectLst/>
                <a:latin typeface="Montserrat" pitchFamily="2" charset="0"/>
              </a:rPr>
              <a:t>Maps were printed from engraved copper plates. First an artist made a drawing. Then an engraver copied it by cutting lines into a sheet of copper. The copper plate was then covered in ink and pressed onto paper. Many copies of the map could be printed from a single copper plate.</a:t>
            </a:r>
          </a:p>
          <a:p>
            <a:pPr algn="l"/>
            <a:endParaRPr lang="en-GB" b="0" i="0" dirty="0">
              <a:solidFill>
                <a:srgbClr val="2B3341"/>
              </a:solidFill>
              <a:effectLst/>
              <a:latin typeface="Montserrat" pitchFamily="2" charset="0"/>
            </a:endParaRPr>
          </a:p>
          <a:p>
            <a:pPr algn="l"/>
            <a:r>
              <a:rPr lang="en-GB" b="1" i="0" dirty="0">
                <a:solidFill>
                  <a:srgbClr val="2B3341"/>
                </a:solidFill>
                <a:effectLst/>
                <a:latin typeface="Montserrat" pitchFamily="2" charset="0"/>
              </a:rPr>
              <a:t>Is the map complete?</a:t>
            </a:r>
          </a:p>
          <a:p>
            <a:pPr algn="l"/>
            <a:r>
              <a:rPr lang="en-GB" b="0" i="0" dirty="0">
                <a:solidFill>
                  <a:srgbClr val="2B3341"/>
                </a:solidFill>
                <a:effectLst/>
                <a:latin typeface="Montserrat" pitchFamily="2" charset="0"/>
              </a:rPr>
              <a:t>These plates are part of the earliest known map of London. Originally, there was probably a set of 15 plates, making up a much larger map showing the whole city. Two of the surviving plates are in the Museum, a third is in Germany.</a:t>
            </a:r>
          </a:p>
        </p:txBody>
      </p:sp>
      <p:sp>
        <p:nvSpPr>
          <p:cNvPr id="4" name="Slide Number Placeholder 3"/>
          <p:cNvSpPr>
            <a:spLocks noGrp="1"/>
          </p:cNvSpPr>
          <p:nvPr>
            <p:ph type="sldNum" sz="quarter" idx="5"/>
          </p:nvPr>
        </p:nvSpPr>
        <p:spPr/>
        <p:txBody>
          <a:bodyPr/>
          <a:lstStyle/>
          <a:p>
            <a:fld id="{46D742B7-AB54-C44E-B915-C2BB5C66FFBD}" type="slidenum">
              <a:rPr lang="en-US" smtClean="0"/>
              <a:t>5</a:t>
            </a:fld>
            <a:endParaRPr lang="en-US"/>
          </a:p>
        </p:txBody>
      </p:sp>
    </p:spTree>
    <p:extLst>
      <p:ext uri="{BB962C8B-B14F-4D97-AF65-F5344CB8AC3E}">
        <p14:creationId xmlns:p14="http://schemas.microsoft.com/office/powerpoint/2010/main" val="133223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Montserrat" pitchFamily="2" charset="0"/>
              </a:rPr>
              <a:t>The Copperplate Map</a:t>
            </a:r>
            <a:r>
              <a:rPr lang="en-GB" sz="1200" b="1" i="0" dirty="0">
                <a:solidFill>
                  <a:srgbClr val="2B3341"/>
                </a:solidFill>
                <a:effectLst/>
                <a:latin typeface="Montserrat" pitchFamily="2" charset="0"/>
              </a:rPr>
              <a:t>; Nimrod supervising the construction of the Tower of Babel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 Museum of London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Sources:  </a:t>
            </a:r>
            <a:r>
              <a:rPr lang="en-GB" sz="12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https://www.museumoflondon.org.uk/Resources/learning/targettudors/city/object.html</a:t>
            </a:r>
            <a:endParaRPr lang="en-GB" sz="1200" b="1" u="sng" dirty="0">
              <a:solidFill>
                <a:srgbClr val="0563C1"/>
              </a:solidFill>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4"/>
              </a:rPr>
              <a:t>https://collections.museumoflondon.org.uk/online/object/104948.html</a:t>
            </a:r>
            <a:endParaRPr lang="en-GB" sz="1200" b="1" dirty="0">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Montserrat" pitchFamily="2" charset="0"/>
              <a:ea typeface="Calibri" panose="020F0502020204030204" pitchFamily="34" charset="0"/>
              <a:cs typeface="Times New Roman" panose="02020603050405020304" pitchFamily="18" charset="0"/>
            </a:endParaRPr>
          </a:p>
          <a:p>
            <a:pPr algn="l">
              <a:buFont typeface="Arial" panose="020B0604020202020204" pitchFamily="34" charset="0"/>
              <a:buNone/>
            </a:pPr>
            <a:r>
              <a:rPr lang="en-GB" sz="1200" b="0" i="0" dirty="0">
                <a:solidFill>
                  <a:srgbClr val="202122"/>
                </a:solidFill>
                <a:effectLst/>
                <a:latin typeface="Montserrat" pitchFamily="2" charset="0"/>
              </a:rPr>
              <a:t>The ’</a:t>
            </a:r>
            <a:r>
              <a:rPr lang="en-GB" sz="1200" b="1" i="0" dirty="0">
                <a:solidFill>
                  <a:srgbClr val="202122"/>
                </a:solidFill>
                <a:effectLst/>
                <a:latin typeface="Montserrat" pitchFamily="2" charset="0"/>
              </a:rPr>
              <a:t>Copperplate’ map </a:t>
            </a:r>
            <a:r>
              <a:rPr lang="en-GB" sz="1200" b="0" i="0" dirty="0">
                <a:solidFill>
                  <a:srgbClr val="202122"/>
                </a:solidFill>
                <a:effectLst/>
                <a:latin typeface="Montserrat" pitchFamily="2" charset="0"/>
              </a:rPr>
              <a:t>is an early large-scale printed map of the City of London and its immediate environs, surveyed between 1553 and 1559, which survives only in part. It is the earliest true map of London</a:t>
            </a:r>
            <a:r>
              <a:rPr lang="en-GB" sz="1200" b="0" i="0" dirty="0">
                <a:solidFill>
                  <a:srgbClr val="2B3341"/>
                </a:solidFill>
                <a:effectLst/>
                <a:latin typeface="Montserrat" pitchFamily="2" charset="0"/>
              </a:rPr>
              <a:t>. No printed version of the map has survived and only three plates, from an original set of 15, have been discovered. </a:t>
            </a:r>
          </a:p>
          <a:p>
            <a:pPr algn="l">
              <a:buFont typeface="Arial" panose="020B0604020202020204" pitchFamily="34" charset="0"/>
              <a:buNone/>
            </a:pPr>
            <a:endParaRPr lang="en-GB" sz="1200" b="0" i="0" dirty="0">
              <a:solidFill>
                <a:srgbClr val="2B3341"/>
              </a:solidFill>
              <a:effectLst/>
              <a:latin typeface="Montserrat" pitchFamily="2" charset="0"/>
            </a:endParaRPr>
          </a:p>
          <a:p>
            <a:pPr algn="l">
              <a:buFont typeface="Arial" panose="020B0604020202020204" pitchFamily="34" charset="0"/>
              <a:buNone/>
            </a:pPr>
            <a:r>
              <a:rPr lang="en-GB" sz="1200" b="0" i="0" dirty="0">
                <a:solidFill>
                  <a:srgbClr val="2B3341"/>
                </a:solidFill>
                <a:effectLst/>
                <a:latin typeface="Montserrat" pitchFamily="2" charset="0"/>
              </a:rPr>
              <a:t>This plate shows the area of Moorfields, Shoreditch and a small area within the City wall. The fields around London can be seen, populated by archers practising their shooting, women pegging out washing on </a:t>
            </a:r>
            <a:r>
              <a:rPr lang="en-GB" sz="1200" b="0" i="0" dirty="0" err="1">
                <a:solidFill>
                  <a:srgbClr val="2B3341"/>
                </a:solidFill>
                <a:effectLst/>
                <a:latin typeface="Montserrat" pitchFamily="2" charset="0"/>
              </a:rPr>
              <a:t>tenter</a:t>
            </a:r>
            <a:r>
              <a:rPr lang="en-GB" sz="1200" b="0" i="0" dirty="0">
                <a:solidFill>
                  <a:srgbClr val="2B3341"/>
                </a:solidFill>
                <a:effectLst/>
                <a:latin typeface="Montserrat" pitchFamily="2" charset="0"/>
              </a:rPr>
              <a:t> frames and people strolling by the windmills of Finsbury Fields.</a:t>
            </a:r>
          </a:p>
          <a:p>
            <a:pPr algn="l">
              <a:buFont typeface="Arial" panose="020B0604020202020204" pitchFamily="34" charset="0"/>
              <a:buNone/>
            </a:pPr>
            <a:endParaRPr lang="en-GB" sz="1200" b="0" i="0" dirty="0">
              <a:solidFill>
                <a:srgbClr val="2B3341"/>
              </a:solidFill>
              <a:effectLst/>
              <a:latin typeface="Montserrat" pitchFamily="2" charset="0"/>
            </a:endParaRPr>
          </a:p>
          <a:p>
            <a:pPr algn="l"/>
            <a:r>
              <a:rPr lang="en-GB" sz="1200" b="0" i="0" dirty="0">
                <a:solidFill>
                  <a:srgbClr val="202122"/>
                </a:solidFill>
                <a:effectLst/>
                <a:latin typeface="Montserrat" pitchFamily="2" charset="0"/>
              </a:rPr>
              <a:t>The original map was probably designed for hanging on a wall, and is believed to have measured approximately 3 feet 8 inches (112 cm) high by 7 feet 5 inches (226 cm) wide.  Although only a fragmentary portion of the map is known, the three plates cover the greater part of the built-up heart of the City of London.</a:t>
            </a:r>
          </a:p>
          <a:p>
            <a:pPr algn="l"/>
            <a:endParaRPr lang="en-GB" sz="1200" b="0" i="0" dirty="0">
              <a:solidFill>
                <a:srgbClr val="202122"/>
              </a:solidFill>
              <a:effectLst/>
              <a:latin typeface="Montserrat" pitchFamily="2" charset="0"/>
            </a:endParaRPr>
          </a:p>
          <a:p>
            <a:pPr algn="l"/>
            <a:r>
              <a:rPr lang="en-GB" sz="1200" b="0" i="0" dirty="0">
                <a:solidFill>
                  <a:srgbClr val="202122"/>
                </a:solidFill>
                <a:effectLst/>
                <a:latin typeface="Montserrat" pitchFamily="2" charset="0"/>
              </a:rPr>
              <a:t>The map takes the form of a bird’s-flight view: that is to say, the street layout and other ground features are shown in plan, as if viewed directly from above; while buildings, people and other standing features are shown as if viewed from a great height to the south of the City, but without the foreshortening of more distant features that would be necessary for a true perspective view.</a:t>
            </a:r>
            <a:endParaRPr lang="en-US" dirty="0"/>
          </a:p>
        </p:txBody>
      </p:sp>
      <p:sp>
        <p:nvSpPr>
          <p:cNvPr id="4" name="Slide Number Placeholder 3"/>
          <p:cNvSpPr>
            <a:spLocks noGrp="1"/>
          </p:cNvSpPr>
          <p:nvPr>
            <p:ph type="sldNum" sz="quarter" idx="5"/>
          </p:nvPr>
        </p:nvSpPr>
        <p:spPr/>
        <p:txBody>
          <a:bodyPr/>
          <a:lstStyle/>
          <a:p>
            <a:fld id="{46D742B7-AB54-C44E-B915-C2BB5C66FFBD}" type="slidenum">
              <a:rPr lang="en-US" smtClean="0"/>
              <a:t>6</a:t>
            </a:fld>
            <a:endParaRPr lang="en-US"/>
          </a:p>
        </p:txBody>
      </p:sp>
    </p:spTree>
    <p:extLst>
      <p:ext uri="{BB962C8B-B14F-4D97-AF65-F5344CB8AC3E}">
        <p14:creationId xmlns:p14="http://schemas.microsoft.com/office/powerpoint/2010/main" val="122284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solidFill>
                  <a:srgbClr val="000000"/>
                </a:solidFill>
                <a:effectLst/>
                <a:latin typeface="Montserrat" pitchFamily="2" charset="0"/>
                <a:ea typeface="Calibri" panose="020F0502020204030204" pitchFamily="34" charset="0"/>
                <a:cs typeface="Times New Roman" panose="02020603050405020304" pitchFamily="18" charset="0"/>
              </a:rPr>
              <a:t>Braun</a:t>
            </a:r>
            <a:r>
              <a:rPr lang="en-GB" sz="1800" b="1" dirty="0">
                <a:solidFill>
                  <a:srgbClr val="202122"/>
                </a:solidFill>
                <a:effectLst/>
                <a:latin typeface="Montserrat" pitchFamily="2" charset="0"/>
                <a:ea typeface="Calibri" panose="020F0502020204030204" pitchFamily="34" charset="0"/>
                <a:cs typeface="Times New Roman" panose="02020603050405020304" pitchFamily="18" charset="0"/>
              </a:rPr>
              <a:t> and </a:t>
            </a:r>
            <a:r>
              <a:rPr lang="en-GB" sz="1800" b="1" dirty="0" err="1">
                <a:solidFill>
                  <a:srgbClr val="000000"/>
                </a:solidFill>
                <a:effectLst/>
                <a:latin typeface="Montserrat" pitchFamily="2" charset="0"/>
                <a:ea typeface="Calibri" panose="020F0502020204030204" pitchFamily="34" charset="0"/>
                <a:cs typeface="Times New Roman" panose="02020603050405020304" pitchFamily="18" charset="0"/>
              </a:rPr>
              <a:t>Hogenberg</a:t>
            </a:r>
            <a:r>
              <a:rPr lang="en-GB" sz="1800" b="1" dirty="0" err="1">
                <a:solidFill>
                  <a:srgbClr val="202122"/>
                </a:solidFill>
                <a:effectLst/>
                <a:latin typeface="Montserrat" pitchFamily="2" charset="0"/>
                <a:ea typeface="Calibri" panose="020F0502020204030204" pitchFamily="34" charset="0"/>
                <a:cs typeface="Times New Roman" panose="02020603050405020304" pitchFamily="18" charset="0"/>
              </a:rPr>
              <a:t>'s</a:t>
            </a:r>
            <a:r>
              <a:rPr lang="en-GB" sz="1800" b="1" dirty="0">
                <a:solidFill>
                  <a:srgbClr val="202122"/>
                </a:solidFill>
                <a:effectLst/>
                <a:latin typeface="Montserrat" pitchFamily="2" charset="0"/>
                <a:ea typeface="Calibri" panose="020F0502020204030204" pitchFamily="34" charset="0"/>
                <a:cs typeface="Times New Roman" panose="02020603050405020304" pitchFamily="18" charset="0"/>
              </a:rPr>
              <a:t> map of London (published 1572)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800" b="0" i="0" dirty="0">
                <a:solidFill>
                  <a:srgbClr val="54595D"/>
                </a:solidFill>
                <a:effectLst/>
                <a:latin typeface="Montserrat" pitchFamily="2" charset="0"/>
              </a:rPr>
              <a:t>Creators: Georg Braun and Frans </a:t>
            </a:r>
            <a:r>
              <a:rPr lang="en-GB" sz="2800" b="0" i="0" dirty="0" err="1">
                <a:solidFill>
                  <a:srgbClr val="54595D"/>
                </a:solidFill>
                <a:effectLst/>
                <a:latin typeface="Montserrat" pitchFamily="2" charset="0"/>
              </a:rPr>
              <a:t>Hogenberg</a:t>
            </a:r>
            <a:endParaRPr lang="en-GB" sz="1800" b="1" dirty="0">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2B3341"/>
                </a:solidFill>
                <a:effectLst/>
                <a:latin typeface="Montserrat" pitchFamily="2" charset="0"/>
              </a:rPr>
              <a:t>Source: </a:t>
            </a:r>
            <a:r>
              <a:rPr lang="en-GB" b="1" dirty="0">
                <a:latin typeface="Montserrat" pitchFamily="2" charset="0"/>
                <a:hlinkClick r:id="rId3"/>
              </a:rPr>
              <a:t>Braun London UBHD - Copperplate map of London – Wikipedia</a:t>
            </a:r>
            <a:endParaRPr lang="en-GB" b="1" dirty="0">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4"/>
              </a:rPr>
              <a:t>https://collections.vam.ac.uk/item/O136031/print-collection-map-unknown/</a:t>
            </a:r>
            <a:endParaRPr lang="en-GB" sz="1800" b="1" dirty="0">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dirty="0">
              <a:solidFill>
                <a:srgbClr val="2B3341"/>
              </a:solidFill>
              <a:effectLst/>
              <a:latin typeface="Montserrat" pitchFamily="2" charset="0"/>
            </a:endParaRPr>
          </a:p>
          <a:p>
            <a:pPr algn="l">
              <a:buFont typeface="Arial" panose="020B0604020202020204" pitchFamily="34" charset="0"/>
              <a:buNone/>
            </a:pPr>
            <a:endParaRPr lang="en-GB" b="0" i="0" dirty="0">
              <a:solidFill>
                <a:srgbClr val="2B3341"/>
              </a:solidFill>
              <a:effectLst/>
              <a:latin typeface="Montserrat"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FFFFFF"/>
                </a:solidFill>
                <a:effectLst/>
                <a:latin typeface="Montserrat" pitchFamily="2" charset="0"/>
              </a:rPr>
              <a:t>This is the earliest printed map of London. As it shows, Tudor</a:t>
            </a:r>
            <a:r>
              <a:rPr lang="en-GB" b="0" i="0" dirty="0">
                <a:solidFill>
                  <a:srgbClr val="2B3341"/>
                </a:solidFill>
                <a:effectLst/>
                <a:latin typeface="Montserrat" pitchFamily="2" charset="0"/>
              </a:rPr>
              <a:t> London was much smaller than London is today. It consisted mainly of the square mile of the City of London itself, surrounded on three sides by high walls. The Tower of London was to the east and the River Thames to the south. The map covers</a:t>
            </a:r>
            <a:r>
              <a:rPr lang="en-GB" sz="1200" b="1" dirty="0">
                <a:solidFill>
                  <a:srgbClr val="202122"/>
                </a:solidFill>
                <a:effectLst/>
                <a:latin typeface="Montserrat" pitchFamily="2" charset="0"/>
                <a:ea typeface="Calibri" panose="020F0502020204030204" pitchFamily="34" charset="0"/>
                <a:cs typeface="Times New Roman" panose="02020603050405020304" pitchFamily="18" charset="0"/>
              </a:rPr>
              <a:t> </a:t>
            </a:r>
            <a:r>
              <a:rPr lang="en-GB" sz="1200" b="0" dirty="0">
                <a:solidFill>
                  <a:srgbClr val="202122"/>
                </a:solidFill>
                <a:effectLst/>
                <a:latin typeface="Montserrat" pitchFamily="2" charset="0"/>
                <a:ea typeface="Calibri" panose="020F0502020204030204" pitchFamily="34" charset="0"/>
                <a:cs typeface="Times New Roman" panose="02020603050405020304" pitchFamily="18" charset="0"/>
              </a:rPr>
              <a:t>the likely extent of the area originally covered by the full Copperplate map.</a:t>
            </a:r>
            <a:endParaRPr lang="en-GB" b="0" i="0" dirty="0">
              <a:solidFill>
                <a:srgbClr val="FFFFFF"/>
              </a:solidFill>
              <a:effectLst/>
              <a:latin typeface="Montserrat" pitchFamily="2" charset="0"/>
            </a:endParaRPr>
          </a:p>
          <a:p>
            <a:pPr algn="l" fontAlgn="base"/>
            <a:endParaRPr lang="en-GB" b="0" i="0" dirty="0">
              <a:solidFill>
                <a:srgbClr val="FFFFFF"/>
              </a:solidFill>
              <a:effectLst/>
              <a:latin typeface="Montserrat" pitchFamily="2" charset="0"/>
            </a:endParaRPr>
          </a:p>
          <a:p>
            <a:pPr algn="l" fontAlgn="base"/>
            <a:r>
              <a:rPr lang="en-GB" b="0" i="0" dirty="0">
                <a:solidFill>
                  <a:srgbClr val="FFFFFF"/>
                </a:solidFill>
                <a:effectLst/>
                <a:latin typeface="Montserrat" pitchFamily="2" charset="0"/>
              </a:rPr>
              <a:t>This map is from Braun and </a:t>
            </a:r>
            <a:r>
              <a:rPr lang="en-GB" b="0" i="0" dirty="0" err="1">
                <a:solidFill>
                  <a:srgbClr val="FFFFFF"/>
                </a:solidFill>
                <a:effectLst/>
                <a:latin typeface="Montserrat" pitchFamily="2" charset="0"/>
              </a:rPr>
              <a:t>Hogenbergh's</a:t>
            </a:r>
            <a:r>
              <a:rPr lang="en-GB" b="0" i="0" dirty="0">
                <a:solidFill>
                  <a:srgbClr val="FFFFFF"/>
                </a:solidFill>
                <a:effectLst/>
                <a:latin typeface="Montserrat" pitchFamily="2" charset="0"/>
              </a:rPr>
              <a:t> </a:t>
            </a:r>
            <a:r>
              <a:rPr lang="en-GB" b="0" i="1" dirty="0">
                <a:solidFill>
                  <a:srgbClr val="FFFFFF"/>
                </a:solidFill>
                <a:effectLst/>
                <a:latin typeface="Montserrat" pitchFamily="2" charset="0"/>
              </a:rPr>
              <a:t>Civitates Orbis </a:t>
            </a:r>
            <a:r>
              <a:rPr lang="en-GB" b="0" i="1" dirty="0" err="1">
                <a:solidFill>
                  <a:srgbClr val="FFFFFF"/>
                </a:solidFill>
                <a:effectLst/>
                <a:latin typeface="Montserrat" pitchFamily="2" charset="0"/>
              </a:rPr>
              <a:t>Terrarum</a:t>
            </a:r>
            <a:r>
              <a:rPr lang="en-GB" b="0" i="0" dirty="0">
                <a:solidFill>
                  <a:srgbClr val="FFFFFF"/>
                </a:solidFill>
                <a:effectLst/>
                <a:latin typeface="Montserrat" pitchFamily="2" charset="0"/>
              </a:rPr>
              <a:t>, a six-volume work printed in Cologne from 1572 to 1617 and one of the most important works from the early days of cartography and topographical illustration. It was the first systematic depiction of cities from all over the world, containing 363 views of cities, conceived and edited by the cleric and geographer Georg Braun (1541-1622). The majority of the engravings were by Franz </a:t>
            </a:r>
            <a:r>
              <a:rPr lang="en-GB" b="0" i="0" dirty="0" err="1">
                <a:solidFill>
                  <a:srgbClr val="FFFFFF"/>
                </a:solidFill>
                <a:effectLst/>
                <a:latin typeface="Montserrat" pitchFamily="2" charset="0"/>
              </a:rPr>
              <a:t>Hogenberg</a:t>
            </a:r>
            <a:r>
              <a:rPr lang="en-GB" b="0" i="0" dirty="0">
                <a:solidFill>
                  <a:srgbClr val="FFFFFF"/>
                </a:solidFill>
                <a:effectLst/>
                <a:latin typeface="Montserrat" pitchFamily="2" charset="0"/>
              </a:rPr>
              <a:t> (1535-1590), who executed most of the engravings for the earlier work edited by Braun, Ortelius' </a:t>
            </a:r>
            <a:r>
              <a:rPr lang="en-GB" b="0" i="1" dirty="0" err="1">
                <a:solidFill>
                  <a:srgbClr val="FFFFFF"/>
                </a:solidFill>
                <a:effectLst/>
                <a:latin typeface="Montserrat" pitchFamily="2" charset="0"/>
              </a:rPr>
              <a:t>Theatrum</a:t>
            </a:r>
            <a:r>
              <a:rPr lang="en-GB" b="0" i="1" dirty="0">
                <a:solidFill>
                  <a:srgbClr val="FFFFFF"/>
                </a:solidFill>
                <a:effectLst/>
                <a:latin typeface="Montserrat" pitchFamily="2" charset="0"/>
              </a:rPr>
              <a:t> Orbis </a:t>
            </a:r>
            <a:r>
              <a:rPr lang="en-GB" b="0" i="1" dirty="0" err="1">
                <a:solidFill>
                  <a:srgbClr val="FFFFFF"/>
                </a:solidFill>
                <a:effectLst/>
                <a:latin typeface="Montserrat" pitchFamily="2" charset="0"/>
              </a:rPr>
              <a:t>Terrarum</a:t>
            </a:r>
            <a:r>
              <a:rPr lang="en-GB" b="0" i="0" dirty="0">
                <a:solidFill>
                  <a:srgbClr val="FFFFFF"/>
                </a:solidFill>
                <a:effectLst/>
                <a:latin typeface="Montserrat" pitchFamily="2" charset="0"/>
              </a:rPr>
              <a:t>, generally acknowledged as the first modern atlas.</a:t>
            </a:r>
            <a:br>
              <a:rPr lang="en-GB" b="0" i="0" dirty="0">
                <a:solidFill>
                  <a:srgbClr val="FFFFFF"/>
                </a:solidFill>
                <a:effectLst/>
                <a:latin typeface="Montserrat" pitchFamily="2" charset="0"/>
              </a:rPr>
            </a:br>
            <a:br>
              <a:rPr lang="en-GB" b="0" i="0" dirty="0">
                <a:solidFill>
                  <a:srgbClr val="FFFFFF"/>
                </a:solidFill>
                <a:effectLst/>
                <a:latin typeface="Montserrat" pitchFamily="2" charset="0"/>
              </a:rPr>
            </a:br>
            <a:r>
              <a:rPr lang="en-GB" b="0" i="0" dirty="0">
                <a:solidFill>
                  <a:srgbClr val="FFFFFF"/>
                </a:solidFill>
                <a:effectLst/>
                <a:latin typeface="Montserrat" pitchFamily="2" charset="0"/>
              </a:rPr>
              <a:t>The English cartographer William Smith provided maps for several of the English cities; others were copied from existing views, but the artist of this view is not known. </a:t>
            </a:r>
            <a:r>
              <a:rPr lang="en-GB" b="0" i="0" dirty="0">
                <a:solidFill>
                  <a:srgbClr val="2B3341"/>
                </a:solidFill>
                <a:effectLst/>
                <a:latin typeface="Montserrat" pitchFamily="2" charset="0"/>
              </a:rPr>
              <a:t>To complete the series over a hundred artists and cartographers were employed. </a:t>
            </a:r>
            <a:r>
              <a:rPr lang="en-GB" b="0" i="0" dirty="0">
                <a:solidFill>
                  <a:srgbClr val="FFFFFF"/>
                </a:solidFill>
                <a:effectLst/>
                <a:latin typeface="Montserrat" pitchFamily="2" charset="0"/>
              </a:rPr>
              <a:t>Although the first edition of the </a:t>
            </a:r>
            <a:r>
              <a:rPr lang="en-GB" b="0" i="1" dirty="0">
                <a:solidFill>
                  <a:srgbClr val="FFFFFF"/>
                </a:solidFill>
                <a:effectLst/>
                <a:latin typeface="Montserrat" pitchFamily="2" charset="0"/>
              </a:rPr>
              <a:t>Civitates </a:t>
            </a:r>
            <a:r>
              <a:rPr lang="en-GB" b="0" i="0" dirty="0">
                <a:solidFill>
                  <a:srgbClr val="FFFFFF"/>
                </a:solidFill>
                <a:effectLst/>
                <a:latin typeface="Montserrat" pitchFamily="2" charset="0"/>
              </a:rPr>
              <a:t>was printed in 1572, this map must have been drawn before 1561 since it depicts the spire of St. Paul's Cathedral that was destroyed by fire that year. The four characters in the front are a standard feature of these maps, added by Georg Braun to prevent the Turks using them for military purposes since their religion forbade them looking at representations of humans.</a:t>
            </a:r>
          </a:p>
          <a:p>
            <a:pPr algn="l" fontAlgn="base"/>
            <a:endParaRPr lang="en-GB" b="0" i="0" dirty="0">
              <a:solidFill>
                <a:srgbClr val="FFFFFF"/>
              </a:solidFill>
              <a:effectLst/>
              <a:latin typeface="Spiller"/>
            </a:endParaRPr>
          </a:p>
        </p:txBody>
      </p:sp>
      <p:sp>
        <p:nvSpPr>
          <p:cNvPr id="4" name="Slide Number Placeholder 3"/>
          <p:cNvSpPr>
            <a:spLocks noGrp="1"/>
          </p:cNvSpPr>
          <p:nvPr>
            <p:ph type="sldNum" sz="quarter" idx="5"/>
          </p:nvPr>
        </p:nvSpPr>
        <p:spPr/>
        <p:txBody>
          <a:bodyPr/>
          <a:lstStyle/>
          <a:p>
            <a:fld id="{46D742B7-AB54-C44E-B915-C2BB5C66FFBD}" type="slidenum">
              <a:rPr lang="en-US" smtClean="0"/>
              <a:t>7</a:t>
            </a:fld>
            <a:endParaRPr lang="en-US"/>
          </a:p>
        </p:txBody>
      </p:sp>
    </p:spTree>
    <p:extLst>
      <p:ext uri="{BB962C8B-B14F-4D97-AF65-F5344CB8AC3E}">
        <p14:creationId xmlns:p14="http://schemas.microsoft.com/office/powerpoint/2010/main" val="201204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FFFFFF"/>
                </a:solidFill>
                <a:effectLst/>
                <a:latin typeface="Montserrat" pitchFamily="2" charset="0"/>
              </a:rPr>
              <a:t>Painting of ‘The Great Fire of London’</a:t>
            </a:r>
          </a:p>
          <a:p>
            <a:pPr algn="l"/>
            <a:r>
              <a:rPr lang="en-GB" b="0" i="0" dirty="0">
                <a:solidFill>
                  <a:srgbClr val="FFFFFF"/>
                </a:solidFill>
                <a:effectLst/>
                <a:latin typeface="Montserrat" pitchFamily="2" charset="0"/>
              </a:rPr>
              <a:t>1666-1675</a:t>
            </a:r>
          </a:p>
          <a:p>
            <a:pPr algn="l"/>
            <a:r>
              <a:rPr lang="en-GB" b="0" i="0" dirty="0">
                <a:solidFill>
                  <a:srgbClr val="FFFFFF"/>
                </a:solidFill>
                <a:effectLst/>
                <a:latin typeface="Montserrat" pitchFamily="2" charset="0"/>
              </a:rPr>
              <a:t>Painter unknown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 Museum of London </a:t>
            </a:r>
          </a:p>
          <a:p>
            <a:pPr algn="l"/>
            <a:r>
              <a:rPr lang="en-GB" b="0" i="0" cap="all" dirty="0">
                <a:solidFill>
                  <a:srgbClr val="2B3341"/>
                </a:solidFill>
                <a:effectLst/>
                <a:latin typeface="Montserrat" pitchFamily="2" charset="0"/>
              </a:rPr>
              <a:t>ID: </a:t>
            </a:r>
            <a:r>
              <a:rPr lang="en-GB" b="0" i="0" dirty="0">
                <a:solidFill>
                  <a:srgbClr val="2B3341"/>
                </a:solidFill>
                <a:effectLst/>
                <a:latin typeface="Montserrat" pitchFamily="2" charset="0"/>
              </a:rPr>
              <a:t>57.54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5" dirty="0">
                <a:solidFill>
                  <a:srgbClr val="000000"/>
                </a:solidFill>
                <a:effectLst/>
                <a:latin typeface="Montserrat" pitchFamily="2" charset="0"/>
              </a:rPr>
              <a:t>Source: </a:t>
            </a: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https://collections.museumoflondon.org.uk/online/object/102171.html</a:t>
            </a:r>
            <a:endParaRPr lang="en-GB" sz="1800" b="1" dirty="0">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FFFFFF"/>
              </a:solidFill>
              <a:effectLst/>
              <a:latin typeface="Montserrat" pitchFamily="2" charset="0"/>
            </a:endParaRPr>
          </a:p>
          <a:p>
            <a:pPr algn="l"/>
            <a:r>
              <a:rPr lang="en-GB" b="0" i="0" dirty="0">
                <a:solidFill>
                  <a:srgbClr val="2B3341"/>
                </a:solidFill>
                <a:effectLst/>
                <a:latin typeface="Montserrat" pitchFamily="2" charset="0"/>
              </a:rPr>
              <a:t>This painting shows a view of the Great Fire as imagined between eight and nine o'clock on the evening of Tuesday, 4 September 1666, from a boat in the vicinity of Tower Wharf. The viewpoint selected which was the safest for sketching and authentic details like the minutely observed sparks scattered high over the city, suggest that the unknown artist may have been an eye-witness of the event. </a:t>
            </a:r>
            <a:r>
              <a:rPr lang="en-GB" b="0" i="0" dirty="0">
                <a:solidFill>
                  <a:srgbClr val="FFFFFF"/>
                </a:solidFill>
                <a:effectLst/>
                <a:latin typeface="Montserrat" pitchFamily="2" charset="0"/>
              </a:rPr>
              <a:t>This painting is unusual in that it depicts the chaos and panic in great detail.</a:t>
            </a:r>
          </a:p>
          <a:p>
            <a:pPr algn="l"/>
            <a:endParaRPr lang="en-GB" b="0" i="0" dirty="0">
              <a:solidFill>
                <a:srgbClr val="FFFFFF"/>
              </a:solidFill>
              <a:effectLst/>
              <a:latin typeface="Montserrat" pitchFamily="2" charset="0"/>
            </a:endParaRPr>
          </a:p>
          <a:p>
            <a:pPr algn="l"/>
            <a:r>
              <a:rPr lang="en-GB" b="0" i="0" dirty="0">
                <a:solidFill>
                  <a:srgbClr val="202122"/>
                </a:solidFill>
                <a:effectLst/>
                <a:latin typeface="Montserrat" pitchFamily="2" charset="0"/>
              </a:rPr>
              <a:t>To the left is London Bridge; to the right, the Tower of London. Old St Paul’s Cathedral is in the distance, surrounded by the tallest flames. The painting depicts Old London Bridge, various houses, a drawbridge and wooden parapet, the churches of St Dunstan-in-the-West and St Bride's, All </a:t>
            </a:r>
            <a:r>
              <a:rPr lang="en-GB" b="0" i="0" dirty="0" err="1">
                <a:solidFill>
                  <a:srgbClr val="202122"/>
                </a:solidFill>
                <a:effectLst/>
                <a:latin typeface="Montserrat" pitchFamily="2" charset="0"/>
              </a:rPr>
              <a:t>Hallow's</a:t>
            </a:r>
            <a:r>
              <a:rPr lang="en-GB" b="0" i="0" dirty="0">
                <a:solidFill>
                  <a:srgbClr val="202122"/>
                </a:solidFill>
                <a:effectLst/>
                <a:latin typeface="Montserrat" pitchFamily="2" charset="0"/>
              </a:rPr>
              <a:t> the Great, Old St Paul's, St Magnus the Martyr, St Lawrence </a:t>
            </a:r>
            <a:r>
              <a:rPr lang="en-GB" b="0" i="0" dirty="0" err="1">
                <a:solidFill>
                  <a:srgbClr val="202122"/>
                </a:solidFill>
                <a:effectLst/>
                <a:latin typeface="Montserrat" pitchFamily="2" charset="0"/>
              </a:rPr>
              <a:t>Pountney</a:t>
            </a:r>
            <a:r>
              <a:rPr lang="en-GB" b="0" i="0" dirty="0">
                <a:solidFill>
                  <a:srgbClr val="202122"/>
                </a:solidFill>
                <a:effectLst/>
                <a:latin typeface="Montserrat" pitchFamily="2" charset="0"/>
              </a:rPr>
              <a:t>, St Mary-le-Bow, St Dunstan-in-the East and Tower of London. </a:t>
            </a:r>
          </a:p>
        </p:txBody>
      </p:sp>
      <p:sp>
        <p:nvSpPr>
          <p:cNvPr id="4" name="Slide Number Placeholder 3"/>
          <p:cNvSpPr>
            <a:spLocks noGrp="1"/>
          </p:cNvSpPr>
          <p:nvPr>
            <p:ph type="sldNum" sz="quarter" idx="5"/>
          </p:nvPr>
        </p:nvSpPr>
        <p:spPr/>
        <p:txBody>
          <a:bodyPr/>
          <a:lstStyle/>
          <a:p>
            <a:fld id="{46D742B7-AB54-C44E-B915-C2BB5C66FFBD}" type="slidenum">
              <a:rPr lang="en-US" smtClean="0"/>
              <a:t>8</a:t>
            </a:fld>
            <a:endParaRPr lang="en-US"/>
          </a:p>
        </p:txBody>
      </p:sp>
    </p:spTree>
    <p:extLst>
      <p:ext uri="{BB962C8B-B14F-4D97-AF65-F5344CB8AC3E}">
        <p14:creationId xmlns:p14="http://schemas.microsoft.com/office/powerpoint/2010/main" val="13567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cap="all" dirty="0">
                <a:solidFill>
                  <a:schemeClr val="bg1"/>
                </a:solidFill>
                <a:effectLst/>
                <a:latin typeface="Montserrat" pitchFamily="2" charset="0"/>
              </a:rPr>
              <a:t>‘</a:t>
            </a:r>
            <a:r>
              <a:rPr lang="en-GB" sz="1800" b="1" i="0" dirty="0">
                <a:solidFill>
                  <a:schemeClr val="bg1"/>
                </a:solidFill>
                <a:effectLst/>
                <a:latin typeface="Montserrat" pitchFamily="2" charset="0"/>
              </a:rPr>
              <a:t>A Plan of the City and Liberties of </a:t>
            </a:r>
            <a:r>
              <a:rPr lang="en-GB" sz="1800" b="1" dirty="0">
                <a:solidFill>
                  <a:schemeClr val="bg1"/>
                </a:solidFill>
                <a:latin typeface="Montserrat" pitchFamily="2" charset="0"/>
              </a:rPr>
              <a:t>L</a:t>
            </a:r>
            <a:r>
              <a:rPr lang="en-GB" sz="1800" b="1" i="0" dirty="0">
                <a:solidFill>
                  <a:schemeClr val="bg1"/>
                </a:solidFill>
                <a:effectLst/>
                <a:latin typeface="Montserrat" pitchFamily="2" charset="0"/>
              </a:rPr>
              <a:t>ondon After the Dreadful </a:t>
            </a:r>
            <a:r>
              <a:rPr lang="en-GB" sz="1800" b="1" dirty="0">
                <a:solidFill>
                  <a:schemeClr val="bg1"/>
                </a:solidFill>
                <a:latin typeface="Montserrat" pitchFamily="2" charset="0"/>
              </a:rPr>
              <a:t>C</a:t>
            </a:r>
            <a:r>
              <a:rPr lang="en-GB" sz="1800" b="1" i="0" dirty="0">
                <a:solidFill>
                  <a:schemeClr val="bg1"/>
                </a:solidFill>
                <a:effectLst/>
                <a:latin typeface="Montserrat" pitchFamily="2" charset="0"/>
              </a:rPr>
              <a:t>onflagration in the Year 1666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ontserrat" pitchFamily="2" charset="0"/>
                <a:ea typeface="Calibri" panose="020F0502020204030204" pitchFamily="34" charset="0"/>
                <a:cs typeface="Times New Roman" panose="02020603050405020304" pitchFamily="18" charset="0"/>
              </a:rPr>
              <a:t>By </a:t>
            </a:r>
            <a:r>
              <a:rPr lang="en-GB" sz="1800" spc="-15" dirty="0">
                <a:solidFill>
                  <a:srgbClr val="2B3341"/>
                </a:solidFill>
                <a:effectLst/>
                <a:latin typeface="Montserrat" pitchFamily="2" charset="0"/>
                <a:ea typeface="Calibri" panose="020F0502020204030204" pitchFamily="34" charset="0"/>
                <a:cs typeface="Times New Roman" panose="02020603050405020304" pitchFamily="18" charset="0"/>
              </a:rPr>
              <a:t>Wenceslaus </a:t>
            </a:r>
            <a:r>
              <a:rPr lang="en-GB" sz="1800" spc="-15" dirty="0" err="1">
                <a:solidFill>
                  <a:srgbClr val="2B3341"/>
                </a:solidFill>
                <a:effectLst/>
                <a:latin typeface="Montserrat" pitchFamily="2" charset="0"/>
                <a:ea typeface="Calibri" panose="020F0502020204030204" pitchFamily="34" charset="0"/>
                <a:cs typeface="Times New Roman" panose="02020603050405020304" pitchFamily="18" charset="0"/>
              </a:rPr>
              <a:t>Hollar</a:t>
            </a:r>
            <a:endParaRPr lang="en-GB" sz="1800" spc="-15" dirty="0">
              <a:solidFill>
                <a:srgbClr val="2B3341"/>
              </a:solidFill>
              <a:effectLst/>
              <a:latin typeface="Montserrat"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spc="15" dirty="0">
                <a:solidFill>
                  <a:srgbClr val="000000"/>
                </a:solidFill>
                <a:effectLst/>
                <a:latin typeface="Montserrat" pitchFamily="2" charset="0"/>
              </a:rPr>
              <a:t>© Museum of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2B3341"/>
                </a:solidFill>
                <a:effectLst/>
                <a:latin typeface="kievit"/>
              </a:rPr>
              <a:t>ID: NN21098</a:t>
            </a:r>
            <a:endParaRPr lang="en-GB" sz="1800" b="0" i="0" u="none" strike="noStrike" spc="15" dirty="0">
              <a:solidFill>
                <a:srgbClr val="000000"/>
              </a:solidFill>
              <a:effectLst/>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dirty="0">
                <a:solidFill>
                  <a:srgbClr val="0563C1"/>
                </a:solidFill>
                <a:effectLst/>
                <a:latin typeface="Montserrat" pitchFamily="2" charset="0"/>
                <a:ea typeface="Calibri" panose="020F0502020204030204" pitchFamily="34" charset="0"/>
                <a:cs typeface="Times New Roman" panose="02020603050405020304" pitchFamily="18" charset="0"/>
                <a:hlinkClick r:id="rId3"/>
              </a:rPr>
              <a:t>https://collections.museumoflondon.org.uk/online/object/435893.html</a:t>
            </a:r>
            <a:endParaRPr lang="en-GB" sz="1800" b="1" dirty="0">
              <a:effectLst/>
              <a:latin typeface="Montserrat" pitchFamily="2" charset="0"/>
              <a:ea typeface="Calibri" panose="020F0502020204030204" pitchFamily="34" charset="0"/>
              <a:cs typeface="Times New Roman" panose="02020603050405020304" pitchFamily="18" charset="0"/>
            </a:endParaRPr>
          </a:p>
          <a:p>
            <a:pPr algn="l"/>
            <a:endParaRPr lang="en-GB" b="0" i="0" dirty="0">
              <a:solidFill>
                <a:srgbClr val="FFFFFF"/>
              </a:solidFill>
              <a:effectLst/>
              <a:latin typeface="Montserrat" pitchFamily="2" charset="0"/>
            </a:endParaRPr>
          </a:p>
          <a:p>
            <a:pPr algn="l"/>
            <a:r>
              <a:rPr lang="en-GB" b="0" i="0" dirty="0">
                <a:solidFill>
                  <a:srgbClr val="2B3341"/>
                </a:solidFill>
                <a:effectLst/>
                <a:latin typeface="Montserrat" pitchFamily="2" charset="0"/>
              </a:rPr>
              <a:t>This is an engraving of Wenceslaus </a:t>
            </a:r>
            <a:r>
              <a:rPr lang="en-GB" b="0" i="0" dirty="0" err="1">
                <a:solidFill>
                  <a:srgbClr val="2B3341"/>
                </a:solidFill>
                <a:effectLst/>
                <a:latin typeface="Montserrat" pitchFamily="2" charset="0"/>
              </a:rPr>
              <a:t>Hollar's</a:t>
            </a:r>
            <a:r>
              <a:rPr lang="en-GB" b="0" i="0" dirty="0">
                <a:solidFill>
                  <a:srgbClr val="2B3341"/>
                </a:solidFill>
                <a:effectLst/>
                <a:latin typeface="Montserrat" pitchFamily="2" charset="0"/>
              </a:rPr>
              <a:t> map of London after the fire. </a:t>
            </a:r>
            <a:r>
              <a:rPr lang="en-GB" b="1" i="0" dirty="0">
                <a:solidFill>
                  <a:srgbClr val="2B3341"/>
                </a:solidFill>
                <a:effectLst/>
                <a:latin typeface="Montserrat" pitchFamily="2" charset="0"/>
              </a:rPr>
              <a:t>The white area shows the extent of the ruins - 436 acres in total (373 acres within the City walls and 63 outside).</a:t>
            </a:r>
            <a:r>
              <a:rPr lang="en-GB" b="0" i="0" dirty="0">
                <a:solidFill>
                  <a:srgbClr val="2B3341"/>
                </a:solidFill>
                <a:effectLst/>
                <a:latin typeface="Montserrat" pitchFamily="2" charset="0"/>
              </a:rPr>
              <a:t> This was about one-quarter of the total size of London at the time. </a:t>
            </a:r>
          </a:p>
          <a:p>
            <a:pPr algn="l"/>
            <a:endParaRPr lang="en-GB" b="0" i="0" dirty="0">
              <a:solidFill>
                <a:srgbClr val="2B3341"/>
              </a:solidFill>
              <a:effectLst/>
              <a:latin typeface="Montserrat" pitchFamily="2" charset="0"/>
            </a:endParaRPr>
          </a:p>
          <a:p>
            <a:pPr algn="l"/>
            <a:r>
              <a:rPr lang="en-GB" b="0" i="0" dirty="0">
                <a:solidFill>
                  <a:srgbClr val="2B3341"/>
                </a:solidFill>
                <a:effectLst/>
                <a:latin typeface="Montserrat" pitchFamily="2" charset="0"/>
              </a:rPr>
              <a:t>Over the winter this area became the haunt of thieves. They looted the destroyed buildings and dragged passers-by into cellars, robbing them and leaving them for dead. People were afraid to go there at night. The rebuilding started in a piecemeal fashion as and when people found the money. Samuel Rolle commented in 1668 'Is London a village that I see, the houses in it stand so scatteringly?' He also noticed that people were reluctant to move into their new, isolated, homes: 'they refrain to go to them till their neighbourhood be increased'.</a:t>
            </a:r>
            <a:endParaRPr lang="en-GB" b="0" i="0" dirty="0">
              <a:solidFill>
                <a:srgbClr val="FFFFFF"/>
              </a:solidFill>
              <a:effectLst/>
              <a:latin typeface="Montserrat" pitchFamily="2" charset="0"/>
            </a:endParaRPr>
          </a:p>
        </p:txBody>
      </p:sp>
      <p:sp>
        <p:nvSpPr>
          <p:cNvPr id="4" name="Slide Number Placeholder 3"/>
          <p:cNvSpPr>
            <a:spLocks noGrp="1"/>
          </p:cNvSpPr>
          <p:nvPr>
            <p:ph type="sldNum" sz="quarter" idx="5"/>
          </p:nvPr>
        </p:nvSpPr>
        <p:spPr/>
        <p:txBody>
          <a:bodyPr/>
          <a:lstStyle/>
          <a:p>
            <a:fld id="{46D742B7-AB54-C44E-B915-C2BB5C66FFBD}" type="slidenum">
              <a:rPr lang="en-US" smtClean="0"/>
              <a:t>9</a:t>
            </a:fld>
            <a:endParaRPr lang="en-US"/>
          </a:p>
        </p:txBody>
      </p:sp>
    </p:spTree>
    <p:extLst>
      <p:ext uri="{BB962C8B-B14F-4D97-AF65-F5344CB8AC3E}">
        <p14:creationId xmlns:p14="http://schemas.microsoft.com/office/powerpoint/2010/main" val="294521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511A-B54C-2D9F-3945-F7FB57818A1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6E55792-1375-DDA0-CD0B-B6F710E8E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06A727-1B03-6BE1-C64D-DE9C86A1B566}"/>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0F096B49-C5A9-12D8-8847-821B7DE41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61388-4997-1F93-44DA-8446D6F1E256}"/>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43440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22E3-23F0-3006-60FB-053A21DB185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F6D42F-F004-E33E-D9B8-8F8A96C09A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088165-B2FF-81BC-D1A0-84567C28F341}"/>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17FBE36C-3BDC-5E74-1AF6-97A0E9C6F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56225-DAEB-8632-A9B8-3CA8B9C3CFA2}"/>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279742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1D228-A34D-E10E-A964-7A760FAB4D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E0854F-9166-F3DF-8B9B-50DBBE9224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47C6E6-E16E-77C2-BF3F-9A68464D267C}"/>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C716B31F-8C23-79C2-D2A5-CF85BCC36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8DA89-FEA9-EA78-074E-4DA7D8F82775}"/>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383117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08E9-44B8-E8D8-4C23-A898A7D377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564E6C-4112-05D7-578C-253D1FCEAE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5DDC0F-C9EF-0095-18FA-A36AF13DE9D3}"/>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6DA13C7F-D6BA-D6DC-5975-8846388CE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796A3-CBCC-2B31-677F-8DEADB3A6824}"/>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23017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74A8-1651-601E-313D-28664806FDF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764645-A8FE-01FF-0D51-2023E39B9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02F536-7907-9F28-22EB-19DD0E2A55FC}"/>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38972F43-9107-946C-D58E-7D164FDC3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EF452-FC8F-CBE7-6D4A-FEA6A7B62365}"/>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238619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59BF-EB2F-D7BC-4548-DE2A4365A4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D2F7F2-F562-D829-8096-E33269395C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932F3E-1285-46B3-3899-4E21ADB753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85F1D6A-0981-8C74-AC94-D87A9EA8664E}"/>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6" name="Footer Placeholder 5">
            <a:extLst>
              <a:ext uri="{FF2B5EF4-FFF2-40B4-BE49-F238E27FC236}">
                <a16:creationId xmlns:a16="http://schemas.microsoft.com/office/drawing/2014/main" id="{37A4F84F-51ED-4638-C094-07A307E39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E0070-4194-2529-F16A-EF139819AB0B}"/>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329600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0E1C-7CD5-E334-5526-76A0E53954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F2786A-5F61-F773-72BD-5DE607211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D6699F-B450-0072-A6C7-62E221FF1A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CEE04F-7A81-AFE4-FF1C-F653D0ACC0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6B9F190-5CA1-072D-85E8-73316DE4E1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7E39956-F393-FD83-1432-E4B96594C96D}"/>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8" name="Footer Placeholder 7">
            <a:extLst>
              <a:ext uri="{FF2B5EF4-FFF2-40B4-BE49-F238E27FC236}">
                <a16:creationId xmlns:a16="http://schemas.microsoft.com/office/drawing/2014/main" id="{596746A5-1ADE-E32F-EACC-5A2C7BC84C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3D10B4-B541-5AB8-B911-522AB9BD2860}"/>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176268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55CA-CF9E-B1FA-42A8-A41D09F4304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B7386EF-DEC4-42C8-FA06-6FE161D516E6}"/>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4" name="Footer Placeholder 3">
            <a:extLst>
              <a:ext uri="{FF2B5EF4-FFF2-40B4-BE49-F238E27FC236}">
                <a16:creationId xmlns:a16="http://schemas.microsoft.com/office/drawing/2014/main" id="{F1DEA754-5890-E5C1-693D-3F0EBC9C1D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572661-EF17-33FF-6CCC-42D5F331A8C7}"/>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13055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068F6C-BAC9-BD91-7F65-F0F5CB7F0A54}"/>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3" name="Footer Placeholder 2">
            <a:extLst>
              <a:ext uri="{FF2B5EF4-FFF2-40B4-BE49-F238E27FC236}">
                <a16:creationId xmlns:a16="http://schemas.microsoft.com/office/drawing/2014/main" id="{CEFBE983-7711-56D2-7635-91E1D2FACC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A04BED-4D19-7A12-CD4A-4540E66043AA}"/>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213000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F94B-A683-CFFC-E612-A3A7379084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AD68A0B-35F8-1DD0-DABD-3EE001347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4F99DEF-E337-EAF1-6C76-40C7570E6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72358E-84F9-C8E7-5F2B-B1DEB7FAAAE7}"/>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6" name="Footer Placeholder 5">
            <a:extLst>
              <a:ext uri="{FF2B5EF4-FFF2-40B4-BE49-F238E27FC236}">
                <a16:creationId xmlns:a16="http://schemas.microsoft.com/office/drawing/2014/main" id="{4A0733B1-6FED-7A3F-CBFF-8EEBC3041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CE04CD-53B6-5156-D724-0DE86F45691E}"/>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71192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CA12-EC1E-5B5B-8B7C-CF1F97049C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02785F1-C002-08D4-2564-62BC138EA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7DF5E-478E-79E4-9AFF-313CF93D6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19A78C-E476-1DF9-9163-7447FD6CDC4F}"/>
              </a:ext>
            </a:extLst>
          </p:cNvPr>
          <p:cNvSpPr>
            <a:spLocks noGrp="1"/>
          </p:cNvSpPr>
          <p:nvPr>
            <p:ph type="dt" sz="half" idx="10"/>
          </p:nvPr>
        </p:nvSpPr>
        <p:spPr/>
        <p:txBody>
          <a:bodyPr/>
          <a:lstStyle/>
          <a:p>
            <a:fld id="{87BB68B2-6D84-A242-954C-7B2CD0E50302}" type="datetimeFigureOut">
              <a:rPr lang="en-US" smtClean="0"/>
              <a:t>10/26/2023</a:t>
            </a:fld>
            <a:endParaRPr lang="en-US"/>
          </a:p>
        </p:txBody>
      </p:sp>
      <p:sp>
        <p:nvSpPr>
          <p:cNvPr id="6" name="Footer Placeholder 5">
            <a:extLst>
              <a:ext uri="{FF2B5EF4-FFF2-40B4-BE49-F238E27FC236}">
                <a16:creationId xmlns:a16="http://schemas.microsoft.com/office/drawing/2014/main" id="{BE1B928D-E3ED-9BC0-A0CE-B561AFFC4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D0987-D603-DE2B-095C-DE2DD4644607}"/>
              </a:ext>
            </a:extLst>
          </p:cNvPr>
          <p:cNvSpPr>
            <a:spLocks noGrp="1"/>
          </p:cNvSpPr>
          <p:nvPr>
            <p:ph type="sldNum" sz="quarter" idx="12"/>
          </p:nvPr>
        </p:nvSpPr>
        <p:spPr/>
        <p:txBody>
          <a:bodyPr/>
          <a:lstStyle/>
          <a:p>
            <a:fld id="{C0E25635-A8CF-1147-8644-ED7DE6334159}" type="slidenum">
              <a:rPr lang="en-US" smtClean="0"/>
              <a:t>‹#›</a:t>
            </a:fld>
            <a:endParaRPr lang="en-US"/>
          </a:p>
        </p:txBody>
      </p:sp>
    </p:spTree>
    <p:extLst>
      <p:ext uri="{BB962C8B-B14F-4D97-AF65-F5344CB8AC3E}">
        <p14:creationId xmlns:p14="http://schemas.microsoft.com/office/powerpoint/2010/main" val="54028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4CD46-B794-3CB4-2087-0D18B617F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A22F44-3656-16CD-CC0A-4786EF62AD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F1591-E8B0-C103-9CCA-A77D88E1D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B68B2-6D84-A242-954C-7B2CD0E50302}" type="datetimeFigureOut">
              <a:rPr lang="en-US" smtClean="0"/>
              <a:t>10/26/2023</a:t>
            </a:fld>
            <a:endParaRPr lang="en-US"/>
          </a:p>
        </p:txBody>
      </p:sp>
      <p:sp>
        <p:nvSpPr>
          <p:cNvPr id="5" name="Footer Placeholder 4">
            <a:extLst>
              <a:ext uri="{FF2B5EF4-FFF2-40B4-BE49-F238E27FC236}">
                <a16:creationId xmlns:a16="http://schemas.microsoft.com/office/drawing/2014/main" id="{19AC7269-8BE4-C2AB-EE09-D51C649F7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B5C01D-7887-C3F1-4471-969DE61E2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25635-A8CF-1147-8644-ED7DE6334159}" type="slidenum">
              <a:rPr lang="en-US" smtClean="0"/>
              <a:t>‹#›</a:t>
            </a:fld>
            <a:endParaRPr lang="en-US"/>
          </a:p>
        </p:txBody>
      </p:sp>
    </p:spTree>
    <p:extLst>
      <p:ext uri="{BB962C8B-B14F-4D97-AF65-F5344CB8AC3E}">
        <p14:creationId xmlns:p14="http://schemas.microsoft.com/office/powerpoint/2010/main" val="5653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layersoflondon.org/"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6BAC9">
            <a:alpha val="50196"/>
          </a:srgbClr>
        </a:solidFill>
        <a:effectLst/>
      </p:bgPr>
    </p:bg>
    <p:spTree>
      <p:nvGrpSpPr>
        <p:cNvPr id="1" name=""/>
        <p:cNvGrpSpPr/>
        <p:nvPr/>
      </p:nvGrpSpPr>
      <p:grpSpPr>
        <a:xfrm>
          <a:off x="0" y="0"/>
          <a:ext cx="0" cy="0"/>
          <a:chOff x="0" y="0"/>
          <a:chExt cx="0" cy="0"/>
        </a:xfrm>
      </p:grpSpPr>
      <p:pic>
        <p:nvPicPr>
          <p:cNvPr id="10" name="Picture 9" descr="A black and white image of a city&#10;&#10;Description automatically generated">
            <a:extLst>
              <a:ext uri="{FF2B5EF4-FFF2-40B4-BE49-F238E27FC236}">
                <a16:creationId xmlns:a16="http://schemas.microsoft.com/office/drawing/2014/main" id="{B2B5FA8C-5C12-0A48-6256-07E8A663317F}"/>
              </a:ext>
            </a:extLst>
          </p:cNvPr>
          <p:cNvPicPr>
            <a:picLocks noChangeAspect="1"/>
          </p:cNvPicPr>
          <p:nvPr/>
        </p:nvPicPr>
        <p:blipFill>
          <a:blip r:embed="rId3"/>
          <a:stretch>
            <a:fillRect/>
          </a:stretch>
        </p:blipFill>
        <p:spPr>
          <a:xfrm>
            <a:off x="0" y="3139227"/>
            <a:ext cx="12224696" cy="3718773"/>
          </a:xfrm>
          <a:prstGeom prst="rect">
            <a:avLst/>
          </a:prstGeom>
        </p:spPr>
      </p:pic>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822960" y="2158999"/>
            <a:ext cx="11369040" cy="980227"/>
          </a:xfrm>
        </p:spPr>
        <p:txBody>
          <a:bodyPr lIns="0" tIns="0">
            <a:noAutofit/>
          </a:bodyPr>
          <a:lstStyle/>
          <a:p>
            <a:pPr algn="l"/>
            <a:r>
              <a:rPr lang="en-GB" sz="1600" kern="1300" dirty="0">
                <a:latin typeface="Montserrat" pitchFamily="2" charset="77"/>
              </a:rPr>
              <a:t>The following images are provided for teachers to use in class, after their KS2 Learning day.</a:t>
            </a:r>
          </a:p>
          <a:p>
            <a:pPr algn="l"/>
            <a:r>
              <a:rPr lang="en-GB" sz="1600" kern="1300" dirty="0">
                <a:latin typeface="Montserrat" pitchFamily="2" charset="77"/>
              </a:rPr>
              <a:t>Please note that images may only be used for education purposes and no republication allowed.</a:t>
            </a:r>
          </a:p>
          <a:p>
            <a:pPr algn="l"/>
            <a:r>
              <a:rPr lang="en-GB" sz="1600" kern="1300" dirty="0">
                <a:latin typeface="Montserrat" pitchFamily="2" charset="77"/>
              </a:rPr>
              <a:t>Copyright information is provided in notes below each slide. </a:t>
            </a:r>
          </a:p>
          <a:p>
            <a:pPr algn="l"/>
            <a:endParaRPr lang="en-US" sz="2000" kern="1300" dirty="0">
              <a:latin typeface="+mj-lt"/>
            </a:endParaRPr>
          </a:p>
        </p:txBody>
      </p:sp>
      <p:sp>
        <p:nvSpPr>
          <p:cNvPr id="6" name="Title 5">
            <a:extLst>
              <a:ext uri="{FF2B5EF4-FFF2-40B4-BE49-F238E27FC236}">
                <a16:creationId xmlns:a16="http://schemas.microsoft.com/office/drawing/2014/main" id="{A474EACA-6D45-3EDF-7490-C7453749FE5B}"/>
              </a:ext>
            </a:extLst>
          </p:cNvPr>
          <p:cNvSpPr>
            <a:spLocks noGrp="1"/>
          </p:cNvSpPr>
          <p:nvPr>
            <p:ph type="ctrTitle"/>
          </p:nvPr>
        </p:nvSpPr>
        <p:spPr>
          <a:xfrm>
            <a:off x="822960" y="1165487"/>
            <a:ext cx="10886440" cy="841113"/>
          </a:xfrm>
        </p:spPr>
        <p:txBody>
          <a:bodyPr lIns="0" tIns="0" rIns="0" bIns="0">
            <a:normAutofit fontScale="90000"/>
          </a:bodyPr>
          <a:lstStyle/>
          <a:p>
            <a:pPr algn="l"/>
            <a:r>
              <a:rPr lang="en-US" sz="2800" b="1" dirty="0">
                <a:solidFill>
                  <a:srgbClr val="2F292B"/>
                </a:solidFill>
                <a:latin typeface="Montserrat" pitchFamily="2" charset="77"/>
              </a:rPr>
              <a:t>BUILDING LONDON: ROMANS, WREN AND LONDON TODAY</a:t>
            </a:r>
            <a:br>
              <a:rPr lang="en-US" sz="2800" b="1" dirty="0">
                <a:solidFill>
                  <a:srgbClr val="2F292B"/>
                </a:solidFill>
                <a:latin typeface="Montserrat" pitchFamily="2" charset="77"/>
              </a:rPr>
            </a:br>
            <a:r>
              <a:rPr lang="en-US" sz="2800" b="1" dirty="0">
                <a:solidFill>
                  <a:srgbClr val="2F292B"/>
                </a:solidFill>
                <a:latin typeface="Montserrat" pitchFamily="2" charset="77"/>
              </a:rPr>
              <a:t>London Maps through Time</a:t>
            </a: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822960" y="421944"/>
            <a:ext cx="3147848" cy="652317"/>
          </a:xfrm>
          <a:prstGeom prst="rect">
            <a:avLst/>
          </a:prstGeom>
        </p:spPr>
      </p:pic>
    </p:spTree>
    <p:extLst>
      <p:ext uri="{BB962C8B-B14F-4D97-AF65-F5344CB8AC3E}">
        <p14:creationId xmlns:p14="http://schemas.microsoft.com/office/powerpoint/2010/main" val="1927544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59780" y="6247805"/>
            <a:ext cx="8991600" cy="383304"/>
          </a:xfrm>
        </p:spPr>
        <p:txBody>
          <a:bodyPr lIns="0" tIns="0" rIns="0" bIns="0">
            <a:noAutofit/>
          </a:bodyPr>
          <a:lstStyle/>
          <a:p>
            <a:pPr algn="r"/>
            <a:r>
              <a:rPr lang="en-GB" sz="1400" b="1" i="0" dirty="0">
                <a:solidFill>
                  <a:schemeClr val="bg1"/>
                </a:solidFill>
                <a:effectLst/>
                <a:latin typeface="Montserrat" pitchFamily="2" charset="0"/>
              </a:rPr>
              <a:t>Wren's plan for rebuilding London after Great Fire of London  </a:t>
            </a:r>
            <a:r>
              <a:rPr lang="en-GB" sz="1400" dirty="0">
                <a:solidFill>
                  <a:schemeClr val="bg1"/>
                </a:solidFill>
                <a:latin typeface="Montserrat" pitchFamily="2" charset="77"/>
              </a:rPr>
              <a:t>© Museum of London</a:t>
            </a:r>
            <a:endParaRPr lang="en-GB" sz="1400" cap="all"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2" name="Picture 2" descr="Just six days after the fire, Wren showed his rebuilding plan to the King, Charles II - he was among the first to submit a proposal after the catastrophe. Five different architects drew up plans to rebuild the city – none of which were followed.&#10;&#10;Wren’s plan proposed long, wide streets, a canal for the Fleet River, a straight quayside and large squares. The buildings were in neat blocks, while the narrow streets that had helped spread the fires have been replaced by monumental avenues radiating from piazzas. Two diagonal boulevards cut across a grid of handsome, stone-fronted streets leading to and from a grand new Royal Exchange and an imposing new St Paul’s Cathedral. These two buildings would have been the Roman basilica and temple of their day.&#10;&#10;Wren’s design was never built but some elements of it were used, such as improvements to the quayside by the Thames.">
            <a:extLst>
              <a:ext uri="{FF2B5EF4-FFF2-40B4-BE49-F238E27FC236}">
                <a16:creationId xmlns:a16="http://schemas.microsoft.com/office/drawing/2014/main" id="{CB01B315-E4CC-B1E4-EC6E-0049841DD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348670"/>
            <a:ext cx="8280399" cy="552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08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dirty="0">
                <a:solidFill>
                  <a:schemeClr val="bg1"/>
                </a:solidFill>
                <a:latin typeface="Montserrat" pitchFamily="2" charset="77"/>
              </a:rPr>
              <a:t>© Friends of the City Churches</a:t>
            </a:r>
            <a:endParaRPr lang="en-GB" sz="11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2" name="Picture 2" descr="This map shows the 48 churches in the City of London today.&#10;&#10;There were 110 parish churches, as well as Livery Company, civic and private chapels, in the City in 1666; 80 were destroyed in the Great Fire, of which 51 were subsequently rebuilt under the direction of Sir Christopher Wren and his office. Some 48 survive today within or near the boundaries of the modern City of London. Together they illustrate an extraordinary breadth of architectural history from the magnificent Norman Choir of St Bartholomew the Great and humble St Ethelburga, through the unusual transitional design of St Katharine Cree of the 1630s, to Wren's classical masterpieces, Nicholas Hawksmoor's St Mary Woolnoth and the late Georgian Gothic Revival of St Bartholomew the Less and St Dunstan-in-the-West.">
            <a:extLst>
              <a:ext uri="{FF2B5EF4-FFF2-40B4-BE49-F238E27FC236}">
                <a16:creationId xmlns:a16="http://schemas.microsoft.com/office/drawing/2014/main" id="{1919665A-6C66-01FE-0FB8-DF95E924D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588" y="355822"/>
            <a:ext cx="8102824" cy="572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20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b="1" dirty="0">
                <a:solidFill>
                  <a:schemeClr val="bg1"/>
                </a:solidFill>
                <a:latin typeface="Montserrat" pitchFamily="2" charset="77"/>
              </a:rPr>
              <a:t>Our w</a:t>
            </a:r>
            <a:r>
              <a:rPr lang="en-GB" sz="1400" b="1" i="0" dirty="0">
                <a:solidFill>
                  <a:schemeClr val="bg1"/>
                </a:solidFill>
                <a:effectLst/>
                <a:latin typeface="Montserrat" pitchFamily="2" charset="77"/>
              </a:rPr>
              <a:t>alking route</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4">
            <a:extLst>
              <a:ext uri="{FF2B5EF4-FFF2-40B4-BE49-F238E27FC236}">
                <a16:creationId xmlns:a16="http://schemas.microsoft.com/office/drawing/2014/main" id="{14F0AF00-E60D-8F9C-465B-88B344EB68E9}"/>
              </a:ext>
            </a:extLst>
          </p:cNvPr>
          <p:cNvPicPr>
            <a:picLocks noChangeAspect="1"/>
          </p:cNvPicPr>
          <p:nvPr/>
        </p:nvPicPr>
        <p:blipFill>
          <a:blip r:embed="rId5"/>
          <a:stretch>
            <a:fillRect/>
          </a:stretch>
        </p:blipFill>
        <p:spPr>
          <a:xfrm>
            <a:off x="3515524" y="381116"/>
            <a:ext cx="7833134" cy="5668928"/>
          </a:xfrm>
          <a:prstGeom prst="rect">
            <a:avLst/>
          </a:prstGeom>
        </p:spPr>
      </p:pic>
      <p:pic>
        <p:nvPicPr>
          <p:cNvPr id="10" name="Picture 9">
            <a:extLst>
              <a:ext uri="{FF2B5EF4-FFF2-40B4-BE49-F238E27FC236}">
                <a16:creationId xmlns:a16="http://schemas.microsoft.com/office/drawing/2014/main" id="{C7E23B21-4718-B666-9494-DED9FE690575}"/>
              </a:ext>
            </a:extLst>
          </p:cNvPr>
          <p:cNvPicPr>
            <a:picLocks noChangeAspect="1"/>
          </p:cNvPicPr>
          <p:nvPr/>
        </p:nvPicPr>
        <p:blipFill>
          <a:blip r:embed="rId6"/>
          <a:stretch>
            <a:fillRect/>
          </a:stretch>
        </p:blipFill>
        <p:spPr>
          <a:xfrm>
            <a:off x="477167" y="850601"/>
            <a:ext cx="626400" cy="626400"/>
          </a:xfrm>
          <a:prstGeom prst="rect">
            <a:avLst/>
          </a:prstGeom>
        </p:spPr>
      </p:pic>
      <p:pic>
        <p:nvPicPr>
          <p:cNvPr id="15" name="Picture 14">
            <a:extLst>
              <a:ext uri="{FF2B5EF4-FFF2-40B4-BE49-F238E27FC236}">
                <a16:creationId xmlns:a16="http://schemas.microsoft.com/office/drawing/2014/main" id="{84C66061-970F-F9CA-17C8-5D7A0C2DB4E2}"/>
              </a:ext>
            </a:extLst>
          </p:cNvPr>
          <p:cNvPicPr>
            <a:picLocks noChangeAspect="1"/>
          </p:cNvPicPr>
          <p:nvPr/>
        </p:nvPicPr>
        <p:blipFill>
          <a:blip r:embed="rId7"/>
          <a:stretch>
            <a:fillRect/>
          </a:stretch>
        </p:blipFill>
        <p:spPr>
          <a:xfrm>
            <a:off x="485915" y="1609648"/>
            <a:ext cx="626308" cy="626308"/>
          </a:xfrm>
          <a:prstGeom prst="rect">
            <a:avLst/>
          </a:prstGeom>
        </p:spPr>
      </p:pic>
      <p:pic>
        <p:nvPicPr>
          <p:cNvPr id="17" name="Picture 16">
            <a:extLst>
              <a:ext uri="{FF2B5EF4-FFF2-40B4-BE49-F238E27FC236}">
                <a16:creationId xmlns:a16="http://schemas.microsoft.com/office/drawing/2014/main" id="{5CABDE77-A906-82F8-A0E1-CF1E674F2E34}"/>
              </a:ext>
            </a:extLst>
          </p:cNvPr>
          <p:cNvPicPr>
            <a:picLocks noChangeAspect="1"/>
          </p:cNvPicPr>
          <p:nvPr/>
        </p:nvPicPr>
        <p:blipFill>
          <a:blip r:embed="rId8"/>
          <a:stretch>
            <a:fillRect/>
          </a:stretch>
        </p:blipFill>
        <p:spPr>
          <a:xfrm>
            <a:off x="485917" y="2368603"/>
            <a:ext cx="626307" cy="626307"/>
          </a:xfrm>
          <a:prstGeom prst="rect">
            <a:avLst/>
          </a:prstGeom>
        </p:spPr>
      </p:pic>
      <p:pic>
        <p:nvPicPr>
          <p:cNvPr id="19" name="Picture 18">
            <a:extLst>
              <a:ext uri="{FF2B5EF4-FFF2-40B4-BE49-F238E27FC236}">
                <a16:creationId xmlns:a16="http://schemas.microsoft.com/office/drawing/2014/main" id="{A9552CF8-9376-136C-A5C9-F2558A2EBE25}"/>
              </a:ext>
            </a:extLst>
          </p:cNvPr>
          <p:cNvPicPr>
            <a:picLocks noChangeAspect="1"/>
          </p:cNvPicPr>
          <p:nvPr/>
        </p:nvPicPr>
        <p:blipFill>
          <a:blip r:embed="rId9"/>
          <a:stretch>
            <a:fillRect/>
          </a:stretch>
        </p:blipFill>
        <p:spPr>
          <a:xfrm>
            <a:off x="485915" y="3127557"/>
            <a:ext cx="626307" cy="626307"/>
          </a:xfrm>
          <a:prstGeom prst="rect">
            <a:avLst/>
          </a:prstGeom>
        </p:spPr>
      </p:pic>
      <p:pic>
        <p:nvPicPr>
          <p:cNvPr id="21" name="Picture 20">
            <a:extLst>
              <a:ext uri="{FF2B5EF4-FFF2-40B4-BE49-F238E27FC236}">
                <a16:creationId xmlns:a16="http://schemas.microsoft.com/office/drawing/2014/main" id="{C7963FF7-52A8-9F3F-7E7F-246D4D2B5D9A}"/>
              </a:ext>
            </a:extLst>
          </p:cNvPr>
          <p:cNvPicPr>
            <a:picLocks noChangeAspect="1"/>
          </p:cNvPicPr>
          <p:nvPr/>
        </p:nvPicPr>
        <p:blipFill>
          <a:blip r:embed="rId10"/>
          <a:stretch>
            <a:fillRect/>
          </a:stretch>
        </p:blipFill>
        <p:spPr>
          <a:xfrm>
            <a:off x="485914" y="3886511"/>
            <a:ext cx="626307" cy="626307"/>
          </a:xfrm>
          <a:prstGeom prst="rect">
            <a:avLst/>
          </a:prstGeom>
        </p:spPr>
      </p:pic>
      <p:pic>
        <p:nvPicPr>
          <p:cNvPr id="23" name="Picture 22">
            <a:extLst>
              <a:ext uri="{FF2B5EF4-FFF2-40B4-BE49-F238E27FC236}">
                <a16:creationId xmlns:a16="http://schemas.microsoft.com/office/drawing/2014/main" id="{C45DBFD3-89A7-0C04-8FF8-4173541D9313}"/>
              </a:ext>
            </a:extLst>
          </p:cNvPr>
          <p:cNvPicPr>
            <a:picLocks noChangeAspect="1"/>
          </p:cNvPicPr>
          <p:nvPr/>
        </p:nvPicPr>
        <p:blipFill>
          <a:blip r:embed="rId11"/>
          <a:stretch>
            <a:fillRect/>
          </a:stretch>
        </p:blipFill>
        <p:spPr>
          <a:xfrm>
            <a:off x="477167" y="4645465"/>
            <a:ext cx="626308" cy="626308"/>
          </a:xfrm>
          <a:prstGeom prst="rect">
            <a:avLst/>
          </a:prstGeom>
        </p:spPr>
      </p:pic>
      <p:sp>
        <p:nvSpPr>
          <p:cNvPr id="24" name="TextBox 23">
            <a:extLst>
              <a:ext uri="{FF2B5EF4-FFF2-40B4-BE49-F238E27FC236}">
                <a16:creationId xmlns:a16="http://schemas.microsoft.com/office/drawing/2014/main" id="{4A05760D-8C9E-C249-FF8C-40A7D797885B}"/>
              </a:ext>
            </a:extLst>
          </p:cNvPr>
          <p:cNvSpPr txBox="1"/>
          <p:nvPr/>
        </p:nvSpPr>
        <p:spPr>
          <a:xfrm>
            <a:off x="1185480" y="1009912"/>
            <a:ext cx="2058802" cy="307777"/>
          </a:xfrm>
          <a:prstGeom prst="rect">
            <a:avLst/>
          </a:prstGeom>
          <a:noFill/>
        </p:spPr>
        <p:txBody>
          <a:bodyPr wrap="square" rtlCol="0">
            <a:spAutoFit/>
          </a:bodyPr>
          <a:lstStyle/>
          <a:p>
            <a:r>
              <a:rPr lang="en-GB" sz="1400" dirty="0">
                <a:solidFill>
                  <a:schemeClr val="bg1"/>
                </a:solidFill>
                <a:effectLst/>
                <a:latin typeface="Montserrat" pitchFamily="2" charset="0"/>
                <a:ea typeface="Times New Roman" panose="02020603050405020304" pitchFamily="18" charset="0"/>
              </a:rPr>
              <a:t>Bank Station</a:t>
            </a:r>
            <a:endParaRPr lang="en-GB" sz="1400" dirty="0">
              <a:solidFill>
                <a:schemeClr val="bg1"/>
              </a:solidFill>
              <a:latin typeface="Montserrat" pitchFamily="2" charset="0"/>
            </a:endParaRPr>
          </a:p>
        </p:txBody>
      </p:sp>
      <p:sp>
        <p:nvSpPr>
          <p:cNvPr id="25" name="TextBox 24">
            <a:extLst>
              <a:ext uri="{FF2B5EF4-FFF2-40B4-BE49-F238E27FC236}">
                <a16:creationId xmlns:a16="http://schemas.microsoft.com/office/drawing/2014/main" id="{3C67F446-EEEC-4B93-C409-E0FE56E8A845}"/>
              </a:ext>
            </a:extLst>
          </p:cNvPr>
          <p:cNvSpPr txBox="1"/>
          <p:nvPr/>
        </p:nvSpPr>
        <p:spPr>
          <a:xfrm>
            <a:off x="1185479" y="1768913"/>
            <a:ext cx="2270167" cy="307777"/>
          </a:xfrm>
          <a:prstGeom prst="rect">
            <a:avLst/>
          </a:prstGeom>
          <a:noFill/>
        </p:spPr>
        <p:txBody>
          <a:bodyPr wrap="square" rtlCol="0">
            <a:spAutoFit/>
          </a:bodyPr>
          <a:lstStyle/>
          <a:p>
            <a:r>
              <a:rPr lang="en-GB" sz="1400" dirty="0">
                <a:solidFill>
                  <a:schemeClr val="bg1"/>
                </a:solidFill>
                <a:effectLst/>
                <a:latin typeface="Montserrat" pitchFamily="2" charset="0"/>
                <a:ea typeface="Times New Roman" panose="02020603050405020304" pitchFamily="18" charset="0"/>
              </a:rPr>
              <a:t>St Stephen </a:t>
            </a:r>
            <a:r>
              <a:rPr lang="en-GB" sz="1400" dirty="0" err="1">
                <a:solidFill>
                  <a:schemeClr val="bg1"/>
                </a:solidFill>
                <a:effectLst/>
                <a:latin typeface="Montserrat" pitchFamily="2" charset="0"/>
                <a:ea typeface="Times New Roman" panose="02020603050405020304" pitchFamily="18" charset="0"/>
              </a:rPr>
              <a:t>Walbrook</a:t>
            </a:r>
            <a:r>
              <a:rPr lang="en-GB" sz="1400" dirty="0">
                <a:solidFill>
                  <a:schemeClr val="bg1"/>
                </a:solidFill>
                <a:effectLst/>
                <a:latin typeface="Montserrat" pitchFamily="2" charset="0"/>
                <a:ea typeface="Times New Roman" panose="02020603050405020304" pitchFamily="18" charset="0"/>
              </a:rPr>
              <a:t> </a:t>
            </a:r>
            <a:endParaRPr lang="en-GB" sz="1100" dirty="0">
              <a:solidFill>
                <a:schemeClr val="bg1"/>
              </a:solidFill>
              <a:latin typeface="Montserrat" pitchFamily="2" charset="0"/>
            </a:endParaRPr>
          </a:p>
        </p:txBody>
      </p:sp>
      <p:sp>
        <p:nvSpPr>
          <p:cNvPr id="26" name="TextBox 25">
            <a:extLst>
              <a:ext uri="{FF2B5EF4-FFF2-40B4-BE49-F238E27FC236}">
                <a16:creationId xmlns:a16="http://schemas.microsoft.com/office/drawing/2014/main" id="{F8209D90-790A-B5F5-CAA8-EC036BCE890F}"/>
              </a:ext>
            </a:extLst>
          </p:cNvPr>
          <p:cNvSpPr txBox="1"/>
          <p:nvPr/>
        </p:nvSpPr>
        <p:spPr>
          <a:xfrm>
            <a:off x="1172102" y="2497090"/>
            <a:ext cx="2270167" cy="307777"/>
          </a:xfrm>
          <a:prstGeom prst="rect">
            <a:avLst/>
          </a:prstGeom>
          <a:noFill/>
        </p:spPr>
        <p:txBody>
          <a:bodyPr wrap="square" rtlCol="0">
            <a:spAutoFit/>
          </a:bodyPr>
          <a:lstStyle/>
          <a:p>
            <a:r>
              <a:rPr lang="en-GB" sz="1400" dirty="0">
                <a:solidFill>
                  <a:schemeClr val="bg1"/>
                </a:solidFill>
                <a:effectLst/>
                <a:latin typeface="Montserrat" pitchFamily="2" charset="0"/>
                <a:ea typeface="Times New Roman" panose="02020603050405020304" pitchFamily="18" charset="0"/>
              </a:rPr>
              <a:t>Mithraeum</a:t>
            </a:r>
            <a:endParaRPr lang="en-GB" sz="1100" dirty="0">
              <a:solidFill>
                <a:schemeClr val="bg1"/>
              </a:solidFill>
              <a:latin typeface="Montserrat" pitchFamily="2" charset="0"/>
            </a:endParaRPr>
          </a:p>
        </p:txBody>
      </p:sp>
      <p:sp>
        <p:nvSpPr>
          <p:cNvPr id="28" name="TextBox 27">
            <a:extLst>
              <a:ext uri="{FF2B5EF4-FFF2-40B4-BE49-F238E27FC236}">
                <a16:creationId xmlns:a16="http://schemas.microsoft.com/office/drawing/2014/main" id="{8818599E-861A-6812-3895-DB18CDE7552E}"/>
              </a:ext>
            </a:extLst>
          </p:cNvPr>
          <p:cNvSpPr txBox="1"/>
          <p:nvPr/>
        </p:nvSpPr>
        <p:spPr>
          <a:xfrm>
            <a:off x="1172100" y="3215580"/>
            <a:ext cx="2072182" cy="307777"/>
          </a:xfrm>
          <a:prstGeom prst="rect">
            <a:avLst/>
          </a:prstGeom>
          <a:noFill/>
        </p:spPr>
        <p:txBody>
          <a:bodyPr wrap="square">
            <a:spAutoFit/>
          </a:bodyPr>
          <a:lstStyle/>
          <a:p>
            <a:r>
              <a:rPr lang="en-GB" sz="1400" dirty="0">
                <a:solidFill>
                  <a:schemeClr val="bg1"/>
                </a:solidFill>
                <a:effectLst/>
                <a:latin typeface="Montserrat" pitchFamily="2" charset="0"/>
                <a:ea typeface="Times New Roman" panose="02020603050405020304" pitchFamily="18" charset="0"/>
              </a:rPr>
              <a:t>River</a:t>
            </a:r>
            <a:r>
              <a:rPr lang="en-GB" sz="1400" dirty="0">
                <a:solidFill>
                  <a:schemeClr val="bg1"/>
                </a:solidFill>
                <a:latin typeface="Montserrat" pitchFamily="2" charset="0"/>
                <a:ea typeface="Times New Roman" panose="02020603050405020304" pitchFamily="18" charset="0"/>
              </a:rPr>
              <a:t> Thames</a:t>
            </a:r>
            <a:endParaRPr lang="en-GB" sz="1400" dirty="0">
              <a:solidFill>
                <a:schemeClr val="bg1"/>
              </a:solidFill>
              <a:latin typeface="Montserrat" pitchFamily="2" charset="0"/>
            </a:endParaRPr>
          </a:p>
        </p:txBody>
      </p:sp>
      <p:sp>
        <p:nvSpPr>
          <p:cNvPr id="29" name="TextBox 28">
            <a:extLst>
              <a:ext uri="{FF2B5EF4-FFF2-40B4-BE49-F238E27FC236}">
                <a16:creationId xmlns:a16="http://schemas.microsoft.com/office/drawing/2014/main" id="{99902644-ACB7-76C6-2F70-6EF44BC00D85}"/>
              </a:ext>
            </a:extLst>
          </p:cNvPr>
          <p:cNvSpPr txBox="1"/>
          <p:nvPr/>
        </p:nvSpPr>
        <p:spPr>
          <a:xfrm>
            <a:off x="1172099" y="4040550"/>
            <a:ext cx="2058802" cy="307777"/>
          </a:xfrm>
          <a:prstGeom prst="rect">
            <a:avLst/>
          </a:prstGeom>
          <a:noFill/>
        </p:spPr>
        <p:txBody>
          <a:bodyPr wrap="square" rtlCol="0">
            <a:spAutoFit/>
          </a:bodyPr>
          <a:lstStyle/>
          <a:p>
            <a:r>
              <a:rPr lang="en-GB" sz="1400" dirty="0">
                <a:solidFill>
                  <a:schemeClr val="bg1"/>
                </a:solidFill>
                <a:latin typeface="Montserrat" pitchFamily="2" charset="0"/>
              </a:rPr>
              <a:t>Watling Street</a:t>
            </a:r>
          </a:p>
        </p:txBody>
      </p:sp>
      <p:sp>
        <p:nvSpPr>
          <p:cNvPr id="30" name="TextBox 29">
            <a:extLst>
              <a:ext uri="{FF2B5EF4-FFF2-40B4-BE49-F238E27FC236}">
                <a16:creationId xmlns:a16="http://schemas.microsoft.com/office/drawing/2014/main" id="{8024AD9B-0936-13E8-576F-1C87965CC94F}"/>
              </a:ext>
            </a:extLst>
          </p:cNvPr>
          <p:cNvSpPr txBox="1"/>
          <p:nvPr/>
        </p:nvSpPr>
        <p:spPr>
          <a:xfrm>
            <a:off x="1185480" y="4804730"/>
            <a:ext cx="2058802" cy="307777"/>
          </a:xfrm>
          <a:prstGeom prst="rect">
            <a:avLst/>
          </a:prstGeom>
          <a:noFill/>
        </p:spPr>
        <p:txBody>
          <a:bodyPr wrap="square" rtlCol="0">
            <a:spAutoFit/>
          </a:bodyPr>
          <a:lstStyle/>
          <a:p>
            <a:r>
              <a:rPr lang="en-GB" sz="1400" dirty="0">
                <a:solidFill>
                  <a:schemeClr val="bg1"/>
                </a:solidFill>
                <a:latin typeface="Montserrat" pitchFamily="2" charset="0"/>
              </a:rPr>
              <a:t>One New Change</a:t>
            </a:r>
          </a:p>
        </p:txBody>
      </p:sp>
    </p:spTree>
    <p:extLst>
      <p:ext uri="{BB962C8B-B14F-4D97-AF65-F5344CB8AC3E}">
        <p14:creationId xmlns:p14="http://schemas.microsoft.com/office/powerpoint/2010/main" val="744167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BAC9">
            <a:alpha val="50196"/>
          </a:srgbClr>
        </a:solidFill>
        <a:effectLst/>
      </p:bgPr>
    </p:bg>
    <p:spTree>
      <p:nvGrpSpPr>
        <p:cNvPr id="1" name=""/>
        <p:cNvGrpSpPr/>
        <p:nvPr/>
      </p:nvGrpSpPr>
      <p:grpSpPr>
        <a:xfrm>
          <a:off x="0" y="0"/>
          <a:ext cx="0" cy="0"/>
          <a:chOff x="0" y="0"/>
          <a:chExt cx="0" cy="0"/>
        </a:xfrm>
      </p:grpSpPr>
      <p:pic>
        <p:nvPicPr>
          <p:cNvPr id="10" name="Picture 9" descr="A black and white image of a city&#10;&#10;Description automatically generated">
            <a:extLst>
              <a:ext uri="{FF2B5EF4-FFF2-40B4-BE49-F238E27FC236}">
                <a16:creationId xmlns:a16="http://schemas.microsoft.com/office/drawing/2014/main" id="{B2B5FA8C-5C12-0A48-6256-07E8A663317F}"/>
              </a:ext>
            </a:extLst>
          </p:cNvPr>
          <p:cNvPicPr>
            <a:picLocks noChangeAspect="1"/>
          </p:cNvPicPr>
          <p:nvPr/>
        </p:nvPicPr>
        <p:blipFill>
          <a:blip r:embed="rId2"/>
          <a:stretch>
            <a:fillRect/>
          </a:stretch>
        </p:blipFill>
        <p:spPr>
          <a:xfrm>
            <a:off x="0" y="3139227"/>
            <a:ext cx="12224696" cy="3718773"/>
          </a:xfrm>
          <a:prstGeom prst="rect">
            <a:avLst/>
          </a:prstGeom>
        </p:spPr>
      </p:pic>
      <p:sp>
        <p:nvSpPr>
          <p:cNvPr id="6" name="Title 5">
            <a:extLst>
              <a:ext uri="{FF2B5EF4-FFF2-40B4-BE49-F238E27FC236}">
                <a16:creationId xmlns:a16="http://schemas.microsoft.com/office/drawing/2014/main" id="{A474EACA-6D45-3EDF-7490-C7453749FE5B}"/>
              </a:ext>
            </a:extLst>
          </p:cNvPr>
          <p:cNvSpPr>
            <a:spLocks noGrp="1"/>
          </p:cNvSpPr>
          <p:nvPr>
            <p:ph type="ctrTitle"/>
          </p:nvPr>
        </p:nvSpPr>
        <p:spPr>
          <a:xfrm>
            <a:off x="822960" y="1165487"/>
            <a:ext cx="10942320" cy="472813"/>
          </a:xfrm>
        </p:spPr>
        <p:txBody>
          <a:bodyPr lIns="0" tIns="0" rIns="0" bIns="0">
            <a:normAutofit fontScale="90000"/>
          </a:bodyPr>
          <a:lstStyle/>
          <a:p>
            <a:pPr algn="l"/>
            <a:r>
              <a:rPr lang="en-US" sz="2800" b="1" dirty="0">
                <a:solidFill>
                  <a:srgbClr val="2F292B"/>
                </a:solidFill>
                <a:latin typeface="Montserrat" pitchFamily="2" charset="77"/>
              </a:rPr>
              <a:t>BUILDING LONDON: ROMANS, WREN AND LONDON TODAY</a:t>
            </a: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548639" y="-1304003"/>
            <a:ext cx="3284905" cy="68071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822960" y="421944"/>
            <a:ext cx="3147848" cy="652317"/>
          </a:xfrm>
          <a:prstGeom prst="rect">
            <a:avLst/>
          </a:prstGeom>
        </p:spPr>
      </p:pic>
      <p:sp>
        <p:nvSpPr>
          <p:cNvPr id="2" name="Subtitle 2">
            <a:extLst>
              <a:ext uri="{FF2B5EF4-FFF2-40B4-BE49-F238E27FC236}">
                <a16:creationId xmlns:a16="http://schemas.microsoft.com/office/drawing/2014/main" id="{984DCE95-8365-ADB7-FD45-8F9177C86ED4}"/>
              </a:ext>
            </a:extLst>
          </p:cNvPr>
          <p:cNvSpPr txBox="1">
            <a:spLocks/>
          </p:cNvSpPr>
          <p:nvPr/>
        </p:nvSpPr>
        <p:spPr>
          <a:xfrm>
            <a:off x="822960" y="1854201"/>
            <a:ext cx="10727620" cy="1220328"/>
          </a:xfrm>
          <a:prstGeom prst="rect">
            <a:avLst/>
          </a:prstGeom>
        </p:spPr>
        <p:txBody>
          <a:bodyPr vert="horz" lIns="0" tIns="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420"/>
              </a:lnSpc>
            </a:pPr>
            <a:r>
              <a:rPr lang="en-GB" sz="1600" kern="1300" dirty="0">
                <a:latin typeface="Montserrat" pitchFamily="2" charset="77"/>
              </a:rPr>
              <a:t>We recommend teachers use </a:t>
            </a:r>
            <a:r>
              <a:rPr lang="en-GB" sz="1600" b="1" dirty="0">
                <a:solidFill>
                  <a:srgbClr val="2F292B"/>
                </a:solidFill>
                <a:latin typeface="Montserrat" pitchFamily="2" charset="77"/>
                <a:hlinkClick r:id="rId5">
                  <a:extLst>
                    <a:ext uri="{A12FA001-AC4F-418D-AE19-62706E023703}">
                      <ahyp:hlinkClr xmlns:ahyp="http://schemas.microsoft.com/office/drawing/2018/hyperlinkcolor" val="tx"/>
                    </a:ext>
                  </a:extLst>
                </a:hlinkClick>
              </a:rPr>
              <a:t>www.layersoflondon.org</a:t>
            </a:r>
            <a:r>
              <a:rPr lang="en-GB" sz="1600" b="1" dirty="0">
                <a:solidFill>
                  <a:srgbClr val="2F292B"/>
                </a:solidFill>
                <a:latin typeface="Montserrat" pitchFamily="2" charset="77"/>
              </a:rPr>
              <a:t> </a:t>
            </a:r>
            <a:r>
              <a:rPr lang="en-GB" sz="1600" kern="1300" dirty="0">
                <a:latin typeface="Montserrat" pitchFamily="2" charset="77"/>
              </a:rPr>
              <a:t>Google Earth or other online mapping resources with their pupils, to look at the City of London area, and to put the location of the City into context with their own local area.</a:t>
            </a:r>
          </a:p>
          <a:p>
            <a:pPr algn="l">
              <a:lnSpc>
                <a:spcPts val="2420"/>
              </a:lnSpc>
            </a:pPr>
            <a:r>
              <a:rPr lang="en-GB" sz="1600" kern="1300" dirty="0">
                <a:solidFill>
                  <a:srgbClr val="2F292B"/>
                </a:solidFill>
                <a:latin typeface="Montserrat" pitchFamily="2" charset="77"/>
              </a:rPr>
              <a:t>Please let us know what you did in class after your visit. We’d love to see any work inspired by your visit.</a:t>
            </a:r>
            <a:r>
              <a:rPr lang="en-GB" sz="1600" dirty="0">
                <a:solidFill>
                  <a:srgbClr val="2F292B"/>
                </a:solidFill>
                <a:latin typeface="Montserrat" pitchFamily="2" charset="77"/>
              </a:rPr>
              <a:t> </a:t>
            </a:r>
            <a:endParaRPr lang="en-GB" sz="1600" kern="1300" dirty="0">
              <a:latin typeface="Montserrat" pitchFamily="2" charset="77"/>
            </a:endParaRPr>
          </a:p>
          <a:p>
            <a:pPr algn="l"/>
            <a:endParaRPr lang="en-US" sz="2000" kern="1300" dirty="0">
              <a:latin typeface="+mj-lt"/>
            </a:endParaRPr>
          </a:p>
        </p:txBody>
      </p:sp>
    </p:spTree>
    <p:extLst>
      <p:ext uri="{BB962C8B-B14F-4D97-AF65-F5344CB8AC3E}">
        <p14:creationId xmlns:p14="http://schemas.microsoft.com/office/powerpoint/2010/main" val="199592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38401" y="6295236"/>
            <a:ext cx="8991600" cy="288443"/>
          </a:xfrm>
        </p:spPr>
        <p:txBody>
          <a:bodyPr lIns="0" tIns="0" rIns="0" bIns="0">
            <a:noAutofit/>
          </a:bodyPr>
          <a:lstStyle/>
          <a:p>
            <a:pPr algn="r"/>
            <a:r>
              <a:rPr lang="en-GB" sz="1400" b="1" kern="1300" dirty="0">
                <a:solidFill>
                  <a:schemeClr val="bg1"/>
                </a:solidFill>
                <a:latin typeface="Montserrat" pitchFamily="2" charset="77"/>
              </a:rPr>
              <a:t>Illustration of Londinium, the Roman City and Fort, </a:t>
            </a:r>
            <a:r>
              <a:rPr lang="en-GB" sz="1400" kern="1300" dirty="0">
                <a:solidFill>
                  <a:schemeClr val="bg1"/>
                </a:solidFill>
                <a:latin typeface="Montserrat" pitchFamily="2" charset="77"/>
              </a:rPr>
              <a:t>in AD 200  © MOLA</a:t>
            </a: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2" descr="Illustration of the Roman city and fort - Londinium, England. This reconstruction shows the fortifications of Londinium (the capital of Roman Britain). The city was defended by a fort and nearly 3 miles of walls. These vast defenses were one of the largest construction projects carried out in Roman Britain.">
            <a:extLst>
              <a:ext uri="{FF2B5EF4-FFF2-40B4-BE49-F238E27FC236}">
                <a16:creationId xmlns:a16="http://schemas.microsoft.com/office/drawing/2014/main" id="{A85B18DD-E4C1-A377-3509-81224AC12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1" y="355822"/>
            <a:ext cx="10607040" cy="5723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E4B7BF-AA11-BECB-3A8E-ECB34753F34E}"/>
              </a:ext>
            </a:extLst>
          </p:cNvPr>
          <p:cNvSpPr txBox="1"/>
          <p:nvPr/>
        </p:nvSpPr>
        <p:spPr>
          <a:xfrm>
            <a:off x="-776835" y="485522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22582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b="1" dirty="0" err="1">
                <a:solidFill>
                  <a:schemeClr val="bg1"/>
                </a:solidFill>
                <a:latin typeface="Montserrat" pitchFamily="2" charset="77"/>
              </a:rPr>
              <a:t>Londinium</a:t>
            </a:r>
            <a:r>
              <a:rPr lang="en-GB" sz="1400" dirty="0">
                <a:solidFill>
                  <a:schemeClr val="bg1"/>
                </a:solidFill>
                <a:latin typeface="Montserrat" pitchFamily="2" charset="77"/>
              </a:rPr>
              <a:t> map overlayed onto the modern street plan. © MOLA</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2" name="Picture 1" descr="This map graphically presents MOLA’s most up-to-date knowledge of that lost world: the Roman city’s topography, plan and appearance, including its roads, waterfronts, public buildings, houses and defences. Roman remains are accurately located and superimposed on the modern street plan, with visible features indicated. &#10;&#10;Londinium was founded by the Romans nearly 2000 years ago, shortly before AD 50. Roman London was built on a ‘green-field’ site which is now occupied by the City of London and north Southwark. The early frontier town was an immediate success and was occupied for almost four centuries. For much of this time Londinium thrived, despite disasters that included destruction at the hands of Boudicca, widespread fires, economic problems and political crises. Although abandoned in the 5th century, Londinium’s layout determined the siting and shape of the medieval City of London and hence the modern metropolis.Over the centuries London’s ground surface has risen inexorably and as a result Roman streets and buildings lie buried up to 7m below the modern street level. ">
            <a:extLst>
              <a:ext uri="{FF2B5EF4-FFF2-40B4-BE49-F238E27FC236}">
                <a16:creationId xmlns:a16="http://schemas.microsoft.com/office/drawing/2014/main" id="{47CEABB5-1ACA-5C22-6EF1-FFC416B617AE}"/>
              </a:ext>
            </a:extLst>
          </p:cNvPr>
          <p:cNvPicPr>
            <a:picLocks noChangeAspect="1"/>
          </p:cNvPicPr>
          <p:nvPr/>
        </p:nvPicPr>
        <p:blipFill rotWithShape="1">
          <a:blip r:embed="rId5"/>
          <a:srcRect l="14205" r="1735"/>
          <a:stretch/>
        </p:blipFill>
        <p:spPr>
          <a:xfrm rot="16200000">
            <a:off x="3105785" y="-1315370"/>
            <a:ext cx="5726429" cy="9083039"/>
          </a:xfrm>
          <a:prstGeom prst="rect">
            <a:avLst/>
          </a:prstGeom>
        </p:spPr>
      </p:pic>
    </p:spTree>
    <p:extLst>
      <p:ext uri="{BB962C8B-B14F-4D97-AF65-F5344CB8AC3E}">
        <p14:creationId xmlns:p14="http://schemas.microsoft.com/office/powerpoint/2010/main" val="3244154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38401" y="6295236"/>
            <a:ext cx="8991600" cy="650240"/>
          </a:xfrm>
        </p:spPr>
        <p:txBody>
          <a:bodyPr lIns="0" tIns="0" rIns="0" bIns="0">
            <a:noAutofit/>
          </a:bodyPr>
          <a:lstStyle/>
          <a:p>
            <a:pPr algn="r"/>
            <a:r>
              <a:rPr lang="en-GB" sz="1400" b="1" dirty="0">
                <a:solidFill>
                  <a:schemeClr val="bg1"/>
                </a:solidFill>
                <a:latin typeface="Montserrat" pitchFamily="2" charset="77"/>
              </a:rPr>
              <a:t>Londinium</a:t>
            </a:r>
            <a:r>
              <a:rPr lang="en-GB" sz="1400" dirty="0">
                <a:solidFill>
                  <a:schemeClr val="bg1"/>
                </a:solidFill>
                <a:latin typeface="Montserrat" pitchFamily="2" charset="77"/>
              </a:rPr>
              <a:t> </a:t>
            </a:r>
            <a:r>
              <a:rPr lang="en-GB" sz="1400" i="0" u="none" strike="noStrike" spc="15" dirty="0">
                <a:solidFill>
                  <a:schemeClr val="bg1"/>
                </a:solidFill>
                <a:effectLst/>
                <a:latin typeface="Montserrat" pitchFamily="2" charset="0"/>
              </a:rPr>
              <a:t>©</a:t>
            </a:r>
            <a:r>
              <a:rPr lang="en-GB" sz="1400" dirty="0">
                <a:solidFill>
                  <a:schemeClr val="bg1"/>
                </a:solidFill>
                <a:latin typeface="Montserrat" pitchFamily="2" charset="77"/>
              </a:rPr>
              <a:t> www.layersoflondon.org</a:t>
            </a:r>
            <a:br>
              <a:rPr lang="en-GB" sz="1400" dirty="0">
                <a:solidFill>
                  <a:schemeClr val="bg1"/>
                </a:solidFill>
                <a:latin typeface="Montserrat" pitchFamily="2" charset="77"/>
              </a:rPr>
            </a:br>
            <a:r>
              <a:rPr lang="en-GB" sz="1400" dirty="0">
                <a:solidFill>
                  <a:schemeClr val="bg1"/>
                </a:solidFill>
                <a:latin typeface="Montserrat" pitchFamily="2" charset="77"/>
              </a:rPr>
              <a:t>.</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2" descr="r/castles - Londinium, England. This reconstruction shows the fortifications of Londinium (the capital of Roman Britain). The city was defended by a fort and nearly 3 miles of walls. These vast defenses were one of the largest construction projects carried out in Roman Britain. I'll post more in …">
            <a:extLst>
              <a:ext uri="{FF2B5EF4-FFF2-40B4-BE49-F238E27FC236}">
                <a16:creationId xmlns:a16="http://schemas.microsoft.com/office/drawing/2014/main" id="{A85B18DD-E4C1-A377-3509-81224AC12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1" y="355822"/>
            <a:ext cx="10607040" cy="57233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n this map the Roman walled city can be seen (overlaying a map of modern London). The bridge, main streets, fort, forum and amphitheatre are visible within the layout.&#10;&#10;Layers of London is an excellent online resource for exploring different maps of London. It is a free resource – providing online layers of maps of London through time, which can be faded in or out to show layers of how the city has changed across time. Pins provide information on key buildings.">
            <a:extLst>
              <a:ext uri="{FF2B5EF4-FFF2-40B4-BE49-F238E27FC236}">
                <a16:creationId xmlns:a16="http://schemas.microsoft.com/office/drawing/2014/main" id="{C8F2E8F7-4F65-82D8-2045-1763D1681F56}"/>
              </a:ext>
            </a:extLst>
          </p:cNvPr>
          <p:cNvPicPr>
            <a:picLocks noChangeAspect="1"/>
          </p:cNvPicPr>
          <p:nvPr/>
        </p:nvPicPr>
        <p:blipFill rotWithShape="1">
          <a:blip r:embed="rId6"/>
          <a:srcRect l="-2747" t="16508" r="10476" b="-426"/>
          <a:stretch/>
        </p:blipFill>
        <p:spPr>
          <a:xfrm>
            <a:off x="40640" y="355822"/>
            <a:ext cx="11765280" cy="5751318"/>
          </a:xfrm>
          <a:prstGeom prst="rect">
            <a:avLst/>
          </a:prstGeom>
        </p:spPr>
      </p:pic>
    </p:spTree>
    <p:extLst>
      <p:ext uri="{BB962C8B-B14F-4D97-AF65-F5344CB8AC3E}">
        <p14:creationId xmlns:p14="http://schemas.microsoft.com/office/powerpoint/2010/main" val="44475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b="1" dirty="0">
                <a:solidFill>
                  <a:schemeClr val="bg1"/>
                </a:solidFill>
                <a:latin typeface="Montserrat" pitchFamily="2" charset="77"/>
              </a:rPr>
              <a:t>The Copperplate Map of London: 1559. </a:t>
            </a:r>
            <a:r>
              <a:rPr lang="en-GB" sz="1400" dirty="0">
                <a:solidFill>
                  <a:schemeClr val="bg1"/>
                </a:solidFill>
                <a:latin typeface="Montserrat" pitchFamily="2" charset="77"/>
              </a:rPr>
              <a:t>© Museum of London</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2" name="Picture 2" descr="Print taken from the copper printing plate.">
            <a:extLst>
              <a:ext uri="{FF2B5EF4-FFF2-40B4-BE49-F238E27FC236}">
                <a16:creationId xmlns:a16="http://schemas.microsoft.com/office/drawing/2014/main" id="{168B1262-9C3F-8D20-30E4-2ABBEBEC4F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0" t="4434" r="2857" b="5209"/>
          <a:stretch/>
        </p:blipFill>
        <p:spPr bwMode="auto">
          <a:xfrm>
            <a:off x="4582159" y="487681"/>
            <a:ext cx="7311787" cy="5425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is is one of a set of copper printing plates that were used to produce a very detailed map of London – the earliest known map of the city. &#10;&#10;This plate shows the eastern side of the City of London. It shows how crowded the City was. Various London streets can be seen, such as Cornhill and Gracechurch Street. As well as all the houses, streets, gardens and churches, you can see other details of daily life such as the water conduit at Cornhill. This was a public water pump or well where people would collect water everyday for use at home. If you had enough money, you could pay water bearers to provide you with water – you can see their tankards lined up by the well. They would walk round from house to house selling water everyday. ">
            <a:extLst>
              <a:ext uri="{FF2B5EF4-FFF2-40B4-BE49-F238E27FC236}">
                <a16:creationId xmlns:a16="http://schemas.microsoft.com/office/drawing/2014/main" id="{F7E9791B-4070-53D9-63C6-34C416C300F5}"/>
              </a:ext>
            </a:extLst>
          </p:cNvPr>
          <p:cNvPicPr>
            <a:picLocks noChangeAspect="1"/>
          </p:cNvPicPr>
          <p:nvPr/>
        </p:nvPicPr>
        <p:blipFill rotWithShape="1">
          <a:blip r:embed="rId6"/>
          <a:srcRect l="3173" t="2643" r="44365" b="5476"/>
          <a:stretch/>
        </p:blipFill>
        <p:spPr>
          <a:xfrm>
            <a:off x="268095" y="487681"/>
            <a:ext cx="4002404" cy="5425218"/>
          </a:xfrm>
          <a:prstGeom prst="rect">
            <a:avLst/>
          </a:prstGeom>
        </p:spPr>
      </p:pic>
    </p:spTree>
    <p:extLst>
      <p:ext uri="{BB962C8B-B14F-4D97-AF65-F5344CB8AC3E}">
        <p14:creationId xmlns:p14="http://schemas.microsoft.com/office/powerpoint/2010/main" val="5077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b="1" dirty="0">
                <a:solidFill>
                  <a:schemeClr val="bg1"/>
                </a:solidFill>
                <a:latin typeface="Montserrat" pitchFamily="2" charset="77"/>
              </a:rPr>
              <a:t>The Copperplate Map of London: 1559. </a:t>
            </a:r>
            <a:r>
              <a:rPr lang="en-GB" sz="1400" dirty="0">
                <a:solidFill>
                  <a:schemeClr val="bg1"/>
                </a:solidFill>
                <a:latin typeface="Montserrat" pitchFamily="2" charset="77"/>
              </a:rPr>
              <a:t>© Museum of London</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2" descr="The print taken from the copper printing plate.">
            <a:extLst>
              <a:ext uri="{FF2B5EF4-FFF2-40B4-BE49-F238E27FC236}">
                <a16:creationId xmlns:a16="http://schemas.microsoft.com/office/drawing/2014/main" id="{F49F93F4-2ED1-348F-2CEE-F2D7625929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5" t="3183" r="2753" b="4132"/>
          <a:stretch/>
        </p:blipFill>
        <p:spPr bwMode="auto">
          <a:xfrm>
            <a:off x="5002236" y="528321"/>
            <a:ext cx="6800589" cy="52100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 ’Copperplate’ map is an early large-scale printed map of the City of London and its immediate environs, surveyed between 1553 and 1559, which survives only in part. It is the earliest true map of London. No printed version of the map has survived and only three plates, from an original set of 15, have been discovered. &#10;&#10;This plate shows the area of Moorfields, Shoreditch and a small area within the City wall. The fields around London can be seen, populated by archers practising their shooting, women pegging out washing on tenter frames and people strolling by the windmills of Finsbury Fields.&#10;&#10;The original map was probably designed for hanging on a wall, and is believed to have measured approximately 3 feet 8 inches (112 cm) high by 7 feet 5 inches (226 cm) wide.  Although only a fragmentary portion of the map is known, the three plates cover the greater part of the built-up heart of the City of London.&#10;&#10;The map takes the form of a bird’s-flight view: that is to say, the street layout and other ground features are shown in plan, as if viewed directly from above; while buildings, people and other standing features are shown as if viewed from a great height to the south of the City, but without the foreshortening of more distant features that would be necessary for a true perspective view.">
            <a:extLst>
              <a:ext uri="{FF2B5EF4-FFF2-40B4-BE49-F238E27FC236}">
                <a16:creationId xmlns:a16="http://schemas.microsoft.com/office/drawing/2014/main" id="{7EC7498D-6091-9338-5860-6BD41AE879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25" t="4253" r="26801" b="6607"/>
          <a:stretch/>
        </p:blipFill>
        <p:spPr bwMode="auto">
          <a:xfrm>
            <a:off x="359535" y="528321"/>
            <a:ext cx="4364162" cy="521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87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39840"/>
            <a:ext cx="8991600" cy="497840"/>
          </a:xfrm>
        </p:spPr>
        <p:txBody>
          <a:bodyPr lIns="0" tIns="0" rIns="0" bIns="0">
            <a:noAutofit/>
          </a:bodyPr>
          <a:lstStyle/>
          <a:p>
            <a:pPr algn="r"/>
            <a:r>
              <a:rPr lang="en-GB" sz="1400" b="1" dirty="0">
                <a:solidFill>
                  <a:schemeClr val="bg1"/>
                </a:solidFill>
                <a:latin typeface="Montserrat" pitchFamily="2" charset="77"/>
              </a:rPr>
              <a:t>Map of London, 1572</a:t>
            </a:r>
            <a:br>
              <a:rPr lang="en-GB" sz="1400" b="1" dirty="0">
                <a:solidFill>
                  <a:schemeClr val="bg1"/>
                </a:solidFill>
                <a:latin typeface="Montserrat" pitchFamily="2" charset="77"/>
              </a:rPr>
            </a:b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4" descr="This is the earliest printed map of London. As it shows, Tudor London was much smaller than London is today. It consisted mainly of the square mile of the City of London itself, surrounded on three sides by high walls. The Tower of London was to the east and the River Thames to the south. The map covers the likely extent of the area originally covered by the full Copperplate map.&#10;&#10;This map is from Braun and Hogenbergh's Civitates Orbis Terrarum, a six-volume work printed in Cologne from 1572 to 1617 and one of the most important works from the early days of cartography and topographical illustration. It was the first systematic depiction of cities from all over the world, containing 363 views of cities, conceived and edited by the cleric and geographer Georg Braun (1541-1622). The majority of the engravings were by Franz Hogenberg (1535-1590), who executed most of the engravings for the earlier work edited by Braun, Ortelius' Theatrum Orbis Terrarum, generally acknowledged as the first modern atlas.">
            <a:extLst>
              <a:ext uri="{FF2B5EF4-FFF2-40B4-BE49-F238E27FC236}">
                <a16:creationId xmlns:a16="http://schemas.microsoft.com/office/drawing/2014/main" id="{69F55C96-1239-212D-BF21-2DD76FE7644A}"/>
              </a:ext>
            </a:extLst>
          </p:cNvPr>
          <p:cNvPicPr>
            <a:picLocks noChangeAspect="1"/>
          </p:cNvPicPr>
          <p:nvPr/>
        </p:nvPicPr>
        <p:blipFill>
          <a:blip r:embed="rId5"/>
          <a:stretch>
            <a:fillRect/>
          </a:stretch>
        </p:blipFill>
        <p:spPr>
          <a:xfrm>
            <a:off x="2034644" y="341968"/>
            <a:ext cx="8122712" cy="5693134"/>
          </a:xfrm>
          <a:prstGeom prst="rect">
            <a:avLst/>
          </a:prstGeom>
        </p:spPr>
      </p:pic>
    </p:spTree>
    <p:extLst>
      <p:ext uri="{BB962C8B-B14F-4D97-AF65-F5344CB8AC3E}">
        <p14:creationId xmlns:p14="http://schemas.microsoft.com/office/powerpoint/2010/main" val="229943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360160"/>
            <a:ext cx="8991600" cy="497840"/>
          </a:xfrm>
        </p:spPr>
        <p:txBody>
          <a:bodyPr lIns="0" tIns="0" rIns="0" bIns="0">
            <a:noAutofit/>
          </a:bodyPr>
          <a:lstStyle/>
          <a:p>
            <a:pPr algn="r"/>
            <a:r>
              <a:rPr lang="en-GB" sz="1400" b="1" kern="1300" dirty="0">
                <a:solidFill>
                  <a:schemeClr val="bg1"/>
                </a:solidFill>
                <a:latin typeface="Montserrat" pitchFamily="2" charset="0"/>
              </a:rPr>
              <a:t> </a:t>
            </a:r>
            <a:r>
              <a:rPr lang="en-GB" sz="1400" b="1" i="0" dirty="0">
                <a:solidFill>
                  <a:srgbClr val="FFFFFF"/>
                </a:solidFill>
                <a:effectLst/>
                <a:latin typeface="Montserrat" pitchFamily="2" charset="0"/>
              </a:rPr>
              <a:t>‘The Great Fire of London’ </a:t>
            </a:r>
            <a:r>
              <a:rPr lang="en-GB" sz="1400" kern="1300" dirty="0">
                <a:solidFill>
                  <a:schemeClr val="bg1"/>
                </a:solidFill>
                <a:latin typeface="Montserrat" pitchFamily="2" charset="77"/>
              </a:rPr>
              <a:t>© Museum of London</a:t>
            </a: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5" name="Picture 4" descr="Painting showing a view of the Great Fire as imagined between eight and nine o'clock on the evening of Tuesday, 4 September 1666, from a boat in the vicinity of Tower Wharf. &#10;&#10;The viewpoint selected which was the safest for sketching and authentic details like the minutely observed sparks scattered high over the city, suggest that the unknown artist may have been an eye-witness of the event. This painting is unusual in that it depicts the chaos and panic in great detail.&#10;&#10;To the left is London Bridge; to the right, the Tower of London. Old St Paul’s Cathedral is in the distance, surrounded by the tallest flames. The painting depicts Old London Bridge, various houses, a drawbridge and wooden parapet, the churches of St Dunstan-in-the-West and St Bride's, All Hallow's the Great, Old St Paul's, St Magnus the Martyr, St Lawrence Pountney, St Mary-le-Bow, St Dunstan-in-the East and Tower of London. &#10;">
            <a:extLst>
              <a:ext uri="{FF2B5EF4-FFF2-40B4-BE49-F238E27FC236}">
                <a16:creationId xmlns:a16="http://schemas.microsoft.com/office/drawing/2014/main" id="{C9E5611E-F1BA-3BC1-FC46-C00F2086FB44}"/>
              </a:ext>
            </a:extLst>
          </p:cNvPr>
          <p:cNvPicPr>
            <a:picLocks noChangeAspect="1"/>
          </p:cNvPicPr>
          <p:nvPr/>
        </p:nvPicPr>
        <p:blipFill>
          <a:blip r:embed="rId5"/>
          <a:stretch>
            <a:fillRect/>
          </a:stretch>
        </p:blipFill>
        <p:spPr>
          <a:xfrm>
            <a:off x="1150781" y="274321"/>
            <a:ext cx="9890438" cy="5758738"/>
          </a:xfrm>
          <a:prstGeom prst="rect">
            <a:avLst/>
          </a:prstGeom>
        </p:spPr>
      </p:pic>
    </p:spTree>
    <p:extLst>
      <p:ext uri="{BB962C8B-B14F-4D97-AF65-F5344CB8AC3E}">
        <p14:creationId xmlns:p14="http://schemas.microsoft.com/office/powerpoint/2010/main" val="3930418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292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6101BA-8C26-27E8-3266-DD9B0CC5C691}"/>
              </a:ext>
            </a:extLst>
          </p:cNvPr>
          <p:cNvSpPr>
            <a:spLocks noGrp="1"/>
          </p:cNvSpPr>
          <p:nvPr>
            <p:ph type="subTitle" idx="1"/>
          </p:nvPr>
        </p:nvSpPr>
        <p:spPr>
          <a:xfrm>
            <a:off x="2448560" y="6014720"/>
            <a:ext cx="8991600" cy="822960"/>
          </a:xfrm>
        </p:spPr>
        <p:txBody>
          <a:bodyPr lIns="0" tIns="0" rIns="0" bIns="0">
            <a:noAutofit/>
          </a:bodyPr>
          <a:lstStyle/>
          <a:p>
            <a:pPr algn="r"/>
            <a:r>
              <a:rPr lang="en-GB" sz="1400" b="1" cap="all" dirty="0">
                <a:solidFill>
                  <a:schemeClr val="bg1"/>
                </a:solidFill>
                <a:effectLst/>
                <a:latin typeface="Montserrat" pitchFamily="2" charset="77"/>
              </a:rPr>
              <a:t>‘</a:t>
            </a:r>
            <a:r>
              <a:rPr lang="en-GB" sz="1400" b="1" dirty="0">
                <a:solidFill>
                  <a:schemeClr val="bg1"/>
                </a:solidFill>
                <a:effectLst/>
                <a:latin typeface="Montserrat" pitchFamily="2" charset="77"/>
              </a:rPr>
              <a:t>A Plan of the City and Liberties of </a:t>
            </a:r>
            <a:r>
              <a:rPr lang="en-GB" sz="1400" b="1" dirty="0">
                <a:solidFill>
                  <a:schemeClr val="bg1"/>
                </a:solidFill>
                <a:latin typeface="Montserrat" pitchFamily="2" charset="77"/>
              </a:rPr>
              <a:t>L</a:t>
            </a:r>
            <a:r>
              <a:rPr lang="en-GB" sz="1400" b="1" dirty="0">
                <a:solidFill>
                  <a:schemeClr val="bg1"/>
                </a:solidFill>
                <a:effectLst/>
                <a:latin typeface="Montserrat" pitchFamily="2" charset="77"/>
              </a:rPr>
              <a:t>ondon After the Dreadful </a:t>
            </a:r>
            <a:r>
              <a:rPr lang="en-GB" sz="1400" b="1" dirty="0">
                <a:solidFill>
                  <a:schemeClr val="bg1"/>
                </a:solidFill>
                <a:latin typeface="Montserrat" pitchFamily="2" charset="77"/>
              </a:rPr>
              <a:t>C</a:t>
            </a:r>
            <a:r>
              <a:rPr lang="en-GB" sz="1400" b="1" dirty="0">
                <a:solidFill>
                  <a:schemeClr val="bg1"/>
                </a:solidFill>
                <a:effectLst/>
                <a:latin typeface="Montserrat" pitchFamily="2" charset="77"/>
              </a:rPr>
              <a:t>onflagration in the Year 1666</a:t>
            </a:r>
            <a:r>
              <a:rPr lang="en-GB" sz="1400" b="1" cap="all" dirty="0">
                <a:solidFill>
                  <a:schemeClr val="bg1"/>
                </a:solidFill>
                <a:effectLst/>
                <a:latin typeface="Montserrat" pitchFamily="2" charset="77"/>
              </a:rPr>
              <a:t>’</a:t>
            </a:r>
            <a:endParaRPr lang="en-GB" sz="1400" b="1" cap="all" dirty="0">
              <a:solidFill>
                <a:schemeClr val="bg1"/>
              </a:solidFill>
              <a:latin typeface="Montserrat" pitchFamily="2" charset="77"/>
            </a:endParaRPr>
          </a:p>
          <a:p>
            <a:pPr algn="r"/>
            <a:r>
              <a:rPr lang="en-GB" sz="1400" dirty="0">
                <a:solidFill>
                  <a:schemeClr val="bg1"/>
                </a:solidFill>
                <a:latin typeface="Montserrat" pitchFamily="2" charset="77"/>
              </a:rPr>
              <a:t>© Museum of London</a:t>
            </a:r>
            <a:endParaRPr lang="en-GB" sz="1400" kern="1300" dirty="0">
              <a:solidFill>
                <a:schemeClr val="bg1"/>
              </a:solidFill>
              <a:latin typeface="Montserrat" pitchFamily="2" charset="77"/>
            </a:endParaRPr>
          </a:p>
        </p:txBody>
      </p:sp>
      <p:pic>
        <p:nvPicPr>
          <p:cNvPr id="12" name="Picture 11" descr="A black and white logo&#10;&#10;Description automatically generated">
            <a:extLst>
              <a:ext uri="{FF2B5EF4-FFF2-40B4-BE49-F238E27FC236}">
                <a16:creationId xmlns:a16="http://schemas.microsoft.com/office/drawing/2014/main" id="{6299D295-0D7A-B40B-F399-130F67E711C6}"/>
              </a:ext>
            </a:extLst>
          </p:cNvPr>
          <p:cNvPicPr>
            <a:picLocks noChangeAspect="1"/>
          </p:cNvPicPr>
          <p:nvPr/>
        </p:nvPicPr>
        <p:blipFill>
          <a:blip r:embed="rId3"/>
          <a:stretch>
            <a:fillRect/>
          </a:stretch>
        </p:blipFill>
        <p:spPr>
          <a:xfrm>
            <a:off x="822961" y="6295236"/>
            <a:ext cx="1391920" cy="28844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296A97A-FFC4-8E18-4075-6B8760404AAA}"/>
              </a:ext>
            </a:extLst>
          </p:cNvPr>
          <p:cNvPicPr>
            <a:picLocks noChangeAspect="1"/>
          </p:cNvPicPr>
          <p:nvPr/>
        </p:nvPicPr>
        <p:blipFill>
          <a:blip r:embed="rId4"/>
          <a:stretch>
            <a:fillRect/>
          </a:stretch>
        </p:blipFill>
        <p:spPr>
          <a:xfrm>
            <a:off x="5242560" y="-1711656"/>
            <a:ext cx="1452880" cy="301075"/>
          </a:xfrm>
          <a:prstGeom prst="rect">
            <a:avLst/>
          </a:prstGeom>
        </p:spPr>
      </p:pic>
      <p:pic>
        <p:nvPicPr>
          <p:cNvPr id="1026" name="Picture 2" descr="This is an engraving of Wenceslaus Hollar's map of London after the fire. The white area shows the extent of the ruins - 436 acres in total (373 acres within the City walls and 63 outside). This was about one-quarter of the total size of London at the time. &#10;&#10;Over the winter this area became the haunt of thieves. They looted the destroyed buildings and dragged passers-by into cellars, robbing them and leaving them for dead. People were afraid to go there at night. The rebuilding started in a piecemeal fashion as and when people found the money. Samuel Rolle commented in 1668 'Is London a village that I see, the houses in it stand so scatteringly?' He also noticed that people were reluctant to move into their new, isolated, homes: 'they refrain to go to them till their neighbourhood be increased'.">
            <a:extLst>
              <a:ext uri="{FF2B5EF4-FFF2-40B4-BE49-F238E27FC236}">
                <a16:creationId xmlns:a16="http://schemas.microsoft.com/office/drawing/2014/main" id="{5F336075-4BE0-A9D1-DD91-9E277FC448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1" t="2368" r="1720" b="20381"/>
          <a:stretch/>
        </p:blipFill>
        <p:spPr bwMode="auto">
          <a:xfrm>
            <a:off x="1565139" y="274321"/>
            <a:ext cx="9396442" cy="529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619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11807</TotalTime>
  <Words>2530</Words>
  <Application>Microsoft Office PowerPoint</Application>
  <PresentationFormat>Widescreen</PresentationFormat>
  <Paragraphs>135</Paragraphs>
  <Slides>13</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Arial</vt:lpstr>
      <vt:lpstr>Calibri</vt:lpstr>
      <vt:lpstr>Calibri Light</vt:lpstr>
      <vt:lpstr>Catamaran</vt:lpstr>
      <vt:lpstr>Gza-SeminegraItalic</vt:lpstr>
      <vt:lpstr>kievit</vt:lpstr>
      <vt:lpstr>Montserrat</vt:lpstr>
      <vt:lpstr>ReithSans</vt:lpstr>
      <vt:lpstr>ReithSerif</vt:lpstr>
      <vt:lpstr>Roboto Condensed</vt:lpstr>
      <vt:lpstr>Spiller</vt:lpstr>
      <vt:lpstr>UniversLTStd</vt:lpstr>
      <vt:lpstr>Verdana</vt:lpstr>
      <vt:lpstr>Verdana</vt:lpstr>
      <vt:lpstr>Office Theme</vt:lpstr>
      <vt:lpstr>BUILDING LONDON: ROMANS, WREN AND LONDON TODAY London Maps through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LONDON: ROMANS, WREN AND LONDON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LONDON: ROMANS, WREN AND LONDON TODAY</dc:title>
  <dc:creator>Kate Pettitt</dc:creator>
  <cp:lastModifiedBy>Hannah Phillip</cp:lastModifiedBy>
  <cp:revision>13</cp:revision>
  <dcterms:created xsi:type="dcterms:W3CDTF">2023-09-07T09:49:56Z</dcterms:created>
  <dcterms:modified xsi:type="dcterms:W3CDTF">2023-10-27T07:27:11Z</dcterms:modified>
</cp:coreProperties>
</file>